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802" r:id="rId4"/>
    <p:sldMasterId id="2147483883" r:id="rId5"/>
  </p:sldMasterIdLst>
  <p:notesMasterIdLst>
    <p:notesMasterId r:id="rId9"/>
  </p:notesMasterIdLst>
  <p:sldIdLst>
    <p:sldId id="257" r:id="rId6"/>
    <p:sldId id="407" r:id="rId7"/>
    <p:sldId id="360" r:id="rId8"/>
  </p:sldIdLst>
  <p:sldSz cx="9144000" cy="5143500" type="screen16x9"/>
  <p:notesSz cx="6858000" cy="9144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" userDrawn="1">
          <p15:clr>
            <a:srgbClr val="A4A3A4"/>
          </p15:clr>
        </p15:guide>
        <p15:guide id="2" pos="2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ut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4600"/>
    <a:srgbClr val="96A1C3"/>
    <a:srgbClr val="173F74"/>
    <a:srgbClr val="D9D9E2"/>
    <a:srgbClr val="6878A3"/>
    <a:srgbClr val="A9D18E"/>
    <a:srgbClr val="548235"/>
    <a:srgbClr val="EDEEF3"/>
    <a:srgbClr val="445F8E"/>
    <a:srgbClr val="7D89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D3E220-9337-4407-967D-F7A285181EF5}" v="23" dt="2024-02-26T16:14:22.9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7" autoAdjust="0"/>
    <p:restoredTop sz="95597" autoAdjust="0"/>
  </p:normalViewPr>
  <p:slideViewPr>
    <p:cSldViewPr snapToGrid="0" snapToObjects="1">
      <p:cViewPr varScale="1">
        <p:scale>
          <a:sx n="87" d="100"/>
          <a:sy n="87" d="100"/>
        </p:scale>
        <p:origin x="48" y="224"/>
      </p:cViewPr>
      <p:guideLst>
        <p:guide orient="horz" pos="395"/>
        <p:guide pos="2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3504" y="5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1F0A2-FAB3-0C4C-BF9E-0600F8AC893B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Edit master text format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3D9E9-F812-7843-8027-CE90304E8A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320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822482-299F-044E-833B-D6AA6A39B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31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Header Grau - 3 Spalten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pic>
        <p:nvPicPr>
          <p:cNvPr id="16" name="Bild 2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9" y="2462316"/>
            <a:ext cx="2682284" cy="2085343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5" y="2462314"/>
            <a:ext cx="2682285" cy="208534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2460577"/>
            <a:ext cx="2681288" cy="2087079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AB12951-53AB-1549-AD52-3E6156B85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160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Header Grau - 2 Spalten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pic>
        <p:nvPicPr>
          <p:cNvPr id="16" name="Bild 2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3"/>
          <p:cNvSpPr>
            <a:spLocks noGrp="1"/>
          </p:cNvSpPr>
          <p:nvPr>
            <p:ph type="body" sz="half" idx="15"/>
          </p:nvPr>
        </p:nvSpPr>
        <p:spPr>
          <a:xfrm>
            <a:off x="385576" y="2460577"/>
            <a:ext cx="4131000" cy="2087079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4" name="Textplatzhalt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4685907" y="2460578"/>
            <a:ext cx="4131000" cy="208707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853D0E1-A205-CC41-9305-0EB21ABD5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5671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Header Grau - 2 Spalten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pic>
        <p:nvPicPr>
          <p:cNvPr id="16" name="Bild 2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3"/>
          <p:cNvSpPr>
            <a:spLocks noGrp="1"/>
          </p:cNvSpPr>
          <p:nvPr>
            <p:ph type="body" sz="half" idx="15"/>
          </p:nvPr>
        </p:nvSpPr>
        <p:spPr>
          <a:xfrm>
            <a:off x="385576" y="2460577"/>
            <a:ext cx="4131000" cy="2087079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4" name="Textplatzhalt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4685907" y="2460578"/>
            <a:ext cx="4131000" cy="2087078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174851-530A-9646-B27A-A4F9BB0DF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8562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Inhalt - 2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09814" y="0"/>
            <a:ext cx="4634187" cy="25380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4509814" y="2592000"/>
            <a:ext cx="4634187" cy="25515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0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5B480241-4168-3846-BB8B-A21DF8CFFC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449150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3F74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sz="1013" dirty="0">
              <a:solidFill>
                <a:srgbClr val="FFFFFF"/>
              </a:solidFill>
            </a:endParaRPr>
          </a:p>
        </p:txBody>
      </p:sp>
      <p:cxnSp>
        <p:nvCxnSpPr>
          <p:cNvPr id="12" name="Gerade Verbindung 4"/>
          <p:cNvCxnSpPr/>
          <p:nvPr userDrawn="1"/>
        </p:nvCxnSpPr>
        <p:spPr>
          <a:xfrm>
            <a:off x="502906" y="3187768"/>
            <a:ext cx="57294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85576" y="2947737"/>
            <a:ext cx="6151582" cy="1819976"/>
          </a:xfrm>
        </p:spPr>
        <p:txBody>
          <a:bodyPr anchor="b">
            <a:noAutofit/>
          </a:bodyPr>
          <a:lstStyle>
            <a:lvl1pPr>
              <a:lnSpc>
                <a:spcPts val="4875"/>
              </a:lnSpc>
              <a:defRPr sz="525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6">
            <a:extLst>
              <a:ext uri="{FF2B5EF4-FFF2-40B4-BE49-F238E27FC236}">
                <a16:creationId xmlns:a16="http://schemas.microsoft.com/office/drawing/2014/main" id="{ABDB95C8-28DA-B440-9AD6-DFDD6F64168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087753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CONTENT</a:t>
            </a:r>
            <a:br>
              <a:rPr lang="de-DE" dirty="0"/>
            </a:b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85576" y="1688965"/>
            <a:ext cx="4131000" cy="2858691"/>
          </a:xfrm>
        </p:spPr>
        <p:txBody>
          <a:bodyPr>
            <a:normAutofit/>
          </a:bodyPr>
          <a:lstStyle>
            <a:lvl1pPr marL="257175" indent="-257175">
              <a:lnSpc>
                <a:spcPts val="1800"/>
              </a:lnSpc>
              <a:buFont typeface="Wingdings" charset="2"/>
              <a:buChar char="§"/>
              <a:defRPr sz="1500" baseline="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Mastertitel bearbeiten</a:t>
            </a:r>
          </a:p>
          <a:p>
            <a:pPr lvl="0"/>
            <a:endParaRPr lang="de-DE" dirty="0"/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685907" y="1688967"/>
            <a:ext cx="4131000" cy="2858690"/>
          </a:xfrm>
        </p:spPr>
        <p:txBody>
          <a:bodyPr>
            <a:noAutofit/>
          </a:bodyPr>
          <a:lstStyle>
            <a:lvl1pPr marL="257175" indent="-257175">
              <a:lnSpc>
                <a:spcPts val="1800"/>
              </a:lnSpc>
              <a:buFont typeface="Wingdings" charset="2"/>
              <a:buChar char="§"/>
              <a:defRPr sz="1500" baseline="0">
                <a:latin typeface="+mj-lt"/>
              </a:defRPr>
            </a:lvl1pPr>
          </a:lstStyle>
          <a:p>
            <a:pPr lvl="0"/>
            <a:r>
              <a:rPr lang="de-DE" dirty="0"/>
              <a:t>Mastertitel bearbeiten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0" name="Bild 21">
            <a:extLst>
              <a:ext uri="{FF2B5EF4-FFF2-40B4-BE49-F238E27FC236}">
                <a16:creationId xmlns:a16="http://schemas.microsoft.com/office/drawing/2014/main" id="{60EEE93F-9D8E-2844-A15C-4BB4BA4F6A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230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 - 2 Spalten - 12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413100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685907" y="1954025"/>
            <a:ext cx="4131000" cy="285869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1" name="Bild 21">
            <a:extLst>
              <a:ext uri="{FF2B5EF4-FFF2-40B4-BE49-F238E27FC236}">
                <a16:creationId xmlns:a16="http://schemas.microsoft.com/office/drawing/2014/main" id="{EDA11E00-CDEF-BB48-A4A5-19640042EA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764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 - 2 Spalten - 14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89"/>
            <a:ext cx="413100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685907" y="1953489"/>
            <a:ext cx="4131000" cy="2858690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1" name="Bild 21">
            <a:extLst>
              <a:ext uri="{FF2B5EF4-FFF2-40B4-BE49-F238E27FC236}">
                <a16:creationId xmlns:a16="http://schemas.microsoft.com/office/drawing/2014/main" id="{B2090427-3A52-764F-9B5B-83B7B91AEC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580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 - 3 Spalten - 12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77872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43690"/>
            <a:ext cx="2682284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2" y="1943693"/>
            <a:ext cx="2682285" cy="285869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1941310"/>
            <a:ext cx="2681288" cy="2861072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1" name="Bild 21">
            <a:extLst>
              <a:ext uri="{FF2B5EF4-FFF2-40B4-BE49-F238E27FC236}">
                <a16:creationId xmlns:a16="http://schemas.microsoft.com/office/drawing/2014/main" id="{9B77DF10-87B1-A74F-8DBC-C1357468CD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653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 - 3 Spalten - 14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77872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95374" y="1943692"/>
            <a:ext cx="2682284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9900" y="1943695"/>
            <a:ext cx="2682285" cy="285869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45417" y="1941311"/>
            <a:ext cx="2681288" cy="2861072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1" name="Bild 21">
            <a:extLst>
              <a:ext uri="{FF2B5EF4-FFF2-40B4-BE49-F238E27FC236}">
                <a16:creationId xmlns:a16="http://schemas.microsoft.com/office/drawing/2014/main" id="{468E70E2-1AC4-3A46-8C6F-538910D920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79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"/>
          <p:cNvSpPr>
            <a:spLocks noGrp="1"/>
          </p:cNvSpPr>
          <p:nvPr userDrawn="1"/>
        </p:nvSpPr>
        <p:spPr>
          <a:xfrm>
            <a:off x="990541" y="2021137"/>
            <a:ext cx="2558546" cy="5692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Frutiger LT 87 ExtraBlackCn" panose="020B0906030504030204" pitchFamily="34" charset="0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>
              <a:lnSpc>
                <a:spcPts val="4875"/>
              </a:lnSpc>
            </a:pPr>
            <a:r>
              <a:rPr lang="de-DE" sz="1800" b="1" kern="1200" dirty="0">
                <a:latin typeface="+mn-lt"/>
              </a:rPr>
              <a:t>VISION &amp; MISSINZ</a:t>
            </a:r>
          </a:p>
        </p:txBody>
      </p:sp>
      <p:sp>
        <p:nvSpPr>
          <p:cNvPr id="20" name="Titel 1"/>
          <p:cNvSpPr>
            <a:spLocks noGrp="1"/>
          </p:cNvSpPr>
          <p:nvPr userDrawn="1"/>
        </p:nvSpPr>
        <p:spPr>
          <a:xfrm>
            <a:off x="5604376" y="2019146"/>
            <a:ext cx="2558546" cy="5692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Frutiger LT 87 ExtraBlackCn" panose="020B0906030504030204" pitchFamily="34" charset="0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>
              <a:lnSpc>
                <a:spcPts val="4875"/>
              </a:lnSpc>
            </a:pPr>
            <a:r>
              <a:rPr lang="de-DE" sz="1800" b="1" kern="1200" dirty="0">
                <a:latin typeface="+mn-lt"/>
              </a:rPr>
              <a:t>FACTS &amp; FIGURES</a:t>
            </a:r>
          </a:p>
        </p:txBody>
      </p:sp>
      <p:sp>
        <p:nvSpPr>
          <p:cNvPr id="3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84240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1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14850" y="0"/>
            <a:ext cx="4629150" cy="51435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0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D56B01F3-D655-4F49-976A-CC79BFD9D86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9192628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1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0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 2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394" y="4767713"/>
            <a:ext cx="194427" cy="223202"/>
          </a:xfrm>
          <a:prstGeom prst="rect">
            <a:avLst/>
          </a:prstGeom>
        </p:spPr>
      </p:pic>
      <p:sp>
        <p:nvSpPr>
          <p:cNvPr id="7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14850" y="0"/>
            <a:ext cx="4629150" cy="51435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305EC813-A747-4A43-98C8-981849CB216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9837880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14850" y="0"/>
            <a:ext cx="4629150" cy="51435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85576" y="1820288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buNone/>
              <a:defRPr sz="13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Zitat hier einsetzen</a:t>
            </a:r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26D46B2-874A-3B4F-9EBB-0F43E5ED1E8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1019914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2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09814" y="0"/>
            <a:ext cx="4634187" cy="25380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4509814" y="2592000"/>
            <a:ext cx="4634187" cy="25515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89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0E880BEF-D361-F742-81FE-C09BFB7B98D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0957776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3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85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6159923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7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3"/>
          </p:nvPr>
        </p:nvSpPr>
        <p:spPr>
          <a:xfrm>
            <a:off x="3549499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D5C9BB64-9B36-5F4D-BC6C-1515BC0868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1968008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3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85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77872"/>
            <a:ext cx="6159923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7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3"/>
          </p:nvPr>
        </p:nvSpPr>
        <p:spPr>
          <a:xfrm>
            <a:off x="3549499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909EE2B8-2C3A-A84B-A2D6-D1557228887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097212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6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4509812" y="231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2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4509812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1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4509813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8B966153-CB0F-954B-8612-35CF432371B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745618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6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4509812" y="231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2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4509812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1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4509813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2848099B-0215-9A44-A2B7-6CF7B7317DA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643166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1xBild - BG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4514850" y="0"/>
            <a:ext cx="4629150" cy="5143500"/>
          </a:xfrm>
          <a:prstGeom prst="rect">
            <a:avLst/>
          </a:prstGeom>
          <a:solidFill>
            <a:srgbClr val="173F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sz="1013" dirty="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BEDED182-AE21-2946-86FE-079EA7583F3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4230732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1xBild - BG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4514850" y="0"/>
            <a:ext cx="4629150" cy="5143500"/>
          </a:xfrm>
          <a:prstGeom prst="rect">
            <a:avLst/>
          </a:prstGeom>
          <a:solidFill>
            <a:srgbClr val="173F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sz="1013" dirty="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D26FF412-5A49-D24B-A6F6-51F29845B5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8873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CONTENT</a:t>
            </a:r>
            <a:br>
              <a:rPr lang="de-DE" dirty="0"/>
            </a:b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85576" y="1688965"/>
            <a:ext cx="4131000" cy="2858691"/>
          </a:xfrm>
        </p:spPr>
        <p:txBody>
          <a:bodyPr>
            <a:normAutofit/>
          </a:bodyPr>
          <a:lstStyle>
            <a:lvl1pPr marL="257175" indent="-257175">
              <a:lnSpc>
                <a:spcPts val="1800"/>
              </a:lnSpc>
              <a:buFont typeface="Wingdings" charset="2"/>
              <a:buChar char="§"/>
              <a:defRPr sz="1500" baseline="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Mastertitel bearbeiten</a:t>
            </a:r>
          </a:p>
          <a:p>
            <a:pPr lvl="0"/>
            <a:endParaRPr lang="de-DE" dirty="0"/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685907" y="1688968"/>
            <a:ext cx="4131000" cy="2858690"/>
          </a:xfrm>
        </p:spPr>
        <p:txBody>
          <a:bodyPr>
            <a:noAutofit/>
          </a:bodyPr>
          <a:lstStyle>
            <a:lvl1pPr marL="257175" indent="-257175">
              <a:lnSpc>
                <a:spcPts val="1800"/>
              </a:lnSpc>
              <a:buFont typeface="Wingdings" charset="2"/>
              <a:buChar char="§"/>
              <a:defRPr sz="1500" baseline="0">
                <a:latin typeface="+mj-lt"/>
              </a:defRPr>
            </a:lvl1pPr>
          </a:lstStyle>
          <a:p>
            <a:pPr lvl="0"/>
            <a:r>
              <a:rPr lang="de-DE" dirty="0"/>
              <a:t>Mastertitel bearbeiten</a:t>
            </a:r>
          </a:p>
        </p:txBody>
      </p:sp>
      <p:pic>
        <p:nvPicPr>
          <p:cNvPr id="16" name="Bild 2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  <p:sp>
        <p:nvSpPr>
          <p:cNvPr id="7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AA27570-9480-3644-912C-F344ADB8D8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45441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Header Grau - 3 Spalten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8" y="2462314"/>
            <a:ext cx="2682284" cy="2085343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4" y="2462314"/>
            <a:ext cx="2682285" cy="208534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2460577"/>
            <a:ext cx="2681288" cy="2087079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5" name="Bild 21">
            <a:extLst>
              <a:ext uri="{FF2B5EF4-FFF2-40B4-BE49-F238E27FC236}">
                <a16:creationId xmlns:a16="http://schemas.microsoft.com/office/drawing/2014/main" id="{9A231F3F-3142-DE4E-B229-1B0FDE2C83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0484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Header Grau - 3 Spalten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8" y="2462314"/>
            <a:ext cx="2682284" cy="2085343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4" y="2462314"/>
            <a:ext cx="2682285" cy="208534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2460577"/>
            <a:ext cx="2681288" cy="2087079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5" name="Bild 21">
            <a:extLst>
              <a:ext uri="{FF2B5EF4-FFF2-40B4-BE49-F238E27FC236}">
                <a16:creationId xmlns:a16="http://schemas.microsoft.com/office/drawing/2014/main" id="{73E42F0E-319D-4F49-A594-36ADE1438E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233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Header weiß - 3 Spalten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8" y="2462314"/>
            <a:ext cx="2682284" cy="2085343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4" y="2462314"/>
            <a:ext cx="2682285" cy="208534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2460577"/>
            <a:ext cx="2681288" cy="2087079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5" name="Bild 21">
            <a:extLst>
              <a:ext uri="{FF2B5EF4-FFF2-40B4-BE49-F238E27FC236}">
                <a16:creationId xmlns:a16="http://schemas.microsoft.com/office/drawing/2014/main" id="{B08A1144-36A9-614B-949C-DEED479C2E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5633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Header weiß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0" name="Bild 21">
            <a:extLst>
              <a:ext uri="{FF2B5EF4-FFF2-40B4-BE49-F238E27FC236}">
                <a16:creationId xmlns:a16="http://schemas.microsoft.com/office/drawing/2014/main" id="{5AC08501-B759-6247-A806-5AD6E791E7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146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Header Grau - 2 Spalten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3"/>
          <p:cNvSpPr>
            <a:spLocks noGrp="1"/>
          </p:cNvSpPr>
          <p:nvPr>
            <p:ph type="body" sz="half" idx="15"/>
          </p:nvPr>
        </p:nvSpPr>
        <p:spPr>
          <a:xfrm>
            <a:off x="385576" y="2460577"/>
            <a:ext cx="4131000" cy="2087079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4" name="Textplatzhalt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4685907" y="2460578"/>
            <a:ext cx="4131000" cy="208707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2" name="Bild 21">
            <a:extLst>
              <a:ext uri="{FF2B5EF4-FFF2-40B4-BE49-F238E27FC236}">
                <a16:creationId xmlns:a16="http://schemas.microsoft.com/office/drawing/2014/main" id="{35373B43-EB5A-FF4C-9F2D-3E7A3A609F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45164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Header Grau - 2 Spalten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7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4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3"/>
          <p:cNvSpPr>
            <a:spLocks noGrp="1"/>
          </p:cNvSpPr>
          <p:nvPr>
            <p:ph type="body" sz="half" idx="15"/>
          </p:nvPr>
        </p:nvSpPr>
        <p:spPr>
          <a:xfrm>
            <a:off x="385576" y="2460577"/>
            <a:ext cx="4131000" cy="2087079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4" name="Textplatzhalt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4685907" y="2460578"/>
            <a:ext cx="4131000" cy="2087078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2" name="Bild 21">
            <a:extLst>
              <a:ext uri="{FF2B5EF4-FFF2-40B4-BE49-F238E27FC236}">
                <a16:creationId xmlns:a16="http://schemas.microsoft.com/office/drawing/2014/main" id="{AEBC22CD-F05D-A44F-8274-76D559EE91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983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"/>
          <p:cNvSpPr>
            <a:spLocks noGrp="1"/>
          </p:cNvSpPr>
          <p:nvPr userDrawn="1"/>
        </p:nvSpPr>
        <p:spPr>
          <a:xfrm>
            <a:off x="990541" y="2021121"/>
            <a:ext cx="2558546" cy="5692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Frutiger LT 87 ExtraBlackCn" panose="020B0906030504030204" pitchFamily="34" charset="0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>
              <a:lnSpc>
                <a:spcPts val="4875"/>
              </a:lnSpc>
            </a:pPr>
            <a:r>
              <a:rPr lang="de-DE" sz="1800" b="1" dirty="0">
                <a:solidFill>
                  <a:srgbClr val="FFFFFF"/>
                </a:solidFill>
                <a:latin typeface="Calibri" panose="020F0502020204030204"/>
              </a:rPr>
              <a:t>VISION &amp; MISSINZ</a:t>
            </a:r>
          </a:p>
        </p:txBody>
      </p:sp>
      <p:sp>
        <p:nvSpPr>
          <p:cNvPr id="20" name="Titel 1"/>
          <p:cNvSpPr>
            <a:spLocks noGrp="1"/>
          </p:cNvSpPr>
          <p:nvPr userDrawn="1"/>
        </p:nvSpPr>
        <p:spPr>
          <a:xfrm>
            <a:off x="5604376" y="2019130"/>
            <a:ext cx="2558546" cy="5692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Frutiger LT 87 ExtraBlackCn" panose="020B0906030504030204" pitchFamily="34" charset="0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>
              <a:lnSpc>
                <a:spcPts val="4875"/>
              </a:lnSpc>
            </a:pPr>
            <a:r>
              <a:rPr lang="de-DE" sz="1800" b="1" dirty="0">
                <a:solidFill>
                  <a:srgbClr val="FFFFFF"/>
                </a:solidFill>
                <a:latin typeface="Calibri" panose="020F0502020204030204"/>
              </a:rPr>
              <a:t>FACTS &amp; FIGURES</a:t>
            </a:r>
          </a:p>
        </p:txBody>
      </p:sp>
      <p:sp>
        <p:nvSpPr>
          <p:cNvPr id="3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93682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CONTENT</a:t>
            </a:r>
            <a:br>
              <a:rPr lang="de-DE" dirty="0"/>
            </a:b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85576" y="1688965"/>
            <a:ext cx="4131000" cy="2858691"/>
          </a:xfrm>
        </p:spPr>
        <p:txBody>
          <a:bodyPr>
            <a:normAutofit/>
          </a:bodyPr>
          <a:lstStyle>
            <a:lvl1pPr marL="257175" indent="-257175">
              <a:lnSpc>
                <a:spcPts val="1800"/>
              </a:lnSpc>
              <a:buFont typeface="Wingdings" charset="2"/>
              <a:buChar char="§"/>
              <a:defRPr sz="1500" baseline="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Mastertitel bearbeiten</a:t>
            </a:r>
          </a:p>
          <a:p>
            <a:pPr lvl="0"/>
            <a:endParaRPr lang="de-DE" dirty="0"/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685907" y="1688968"/>
            <a:ext cx="4131000" cy="2858690"/>
          </a:xfrm>
        </p:spPr>
        <p:txBody>
          <a:bodyPr>
            <a:noAutofit/>
          </a:bodyPr>
          <a:lstStyle>
            <a:lvl1pPr marL="257175" indent="-257175">
              <a:lnSpc>
                <a:spcPts val="1800"/>
              </a:lnSpc>
              <a:buFont typeface="Wingdings" charset="2"/>
              <a:buChar char="§"/>
              <a:defRPr sz="1500" baseline="0">
                <a:latin typeface="+mj-lt"/>
              </a:defRPr>
            </a:lvl1pPr>
          </a:lstStyle>
          <a:p>
            <a:pPr lvl="0"/>
            <a:r>
              <a:rPr lang="de-DE" dirty="0"/>
              <a:t>Mastertitel bearbeiten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0" name="Bild 21">
            <a:extLst>
              <a:ext uri="{FF2B5EF4-FFF2-40B4-BE49-F238E27FC236}">
                <a16:creationId xmlns:a16="http://schemas.microsoft.com/office/drawing/2014/main" id="{497165F4-4AFF-5541-84E6-9EA5D9AA8B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3901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2 Spalten - 12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413100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685907" y="1954027"/>
            <a:ext cx="4131000" cy="285869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1" name="Bild 21">
            <a:extLst>
              <a:ext uri="{FF2B5EF4-FFF2-40B4-BE49-F238E27FC236}">
                <a16:creationId xmlns:a16="http://schemas.microsoft.com/office/drawing/2014/main" id="{6D9792FB-2C34-9A4F-A8E9-B903E03EBE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6157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2 Spalten - 14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89"/>
            <a:ext cx="413100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685907" y="1953489"/>
            <a:ext cx="4131000" cy="2858690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1" name="Bild 21">
            <a:extLst>
              <a:ext uri="{FF2B5EF4-FFF2-40B4-BE49-F238E27FC236}">
                <a16:creationId xmlns:a16="http://schemas.microsoft.com/office/drawing/2014/main" id="{8F32E2C6-7421-9D45-97A4-90D47664B6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9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- 2 Spalten - 12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413100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685907" y="1954027"/>
            <a:ext cx="4131000" cy="285869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6" name="Bild 2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  <p:sp>
        <p:nvSpPr>
          <p:cNvPr id="7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C152FE6-36BF-9F40-8DE2-F403AF58AE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49333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3 Spalten - 12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77872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43690"/>
            <a:ext cx="2682284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2" y="1943696"/>
            <a:ext cx="2682285" cy="285869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1941310"/>
            <a:ext cx="2681288" cy="2861072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1" name="Bild 21">
            <a:extLst>
              <a:ext uri="{FF2B5EF4-FFF2-40B4-BE49-F238E27FC236}">
                <a16:creationId xmlns:a16="http://schemas.microsoft.com/office/drawing/2014/main" id="{BC379C5E-4ABE-944A-8671-FCBE63D8F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4793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3 Spalten - 14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77872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95374" y="1943692"/>
            <a:ext cx="2682284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9900" y="1943696"/>
            <a:ext cx="2682285" cy="285869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45417" y="1941311"/>
            <a:ext cx="2681288" cy="2861072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1" name="Bild 21">
            <a:extLst>
              <a:ext uri="{FF2B5EF4-FFF2-40B4-BE49-F238E27FC236}">
                <a16:creationId xmlns:a16="http://schemas.microsoft.com/office/drawing/2014/main" id="{925C55E7-EB24-4546-BB81-599475D02C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7488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1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14850" y="0"/>
            <a:ext cx="4629150" cy="51435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2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0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C9A764CA-13E6-AD42-BB9C-EAAA9CCFC42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2318566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nhalt - 1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2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0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 2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394" y="4767721"/>
            <a:ext cx="194427" cy="223202"/>
          </a:xfrm>
          <a:prstGeom prst="rect">
            <a:avLst/>
          </a:prstGeom>
        </p:spPr>
      </p:pic>
      <p:sp>
        <p:nvSpPr>
          <p:cNvPr id="7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14850" y="0"/>
            <a:ext cx="4629150" cy="51435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2AE91B1C-8EFB-C940-AEA1-013A93E6235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6215550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14850" y="0"/>
            <a:ext cx="4629150" cy="51435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85576" y="1820288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buNone/>
              <a:defRPr sz="13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Zitat hier einsetzen</a:t>
            </a:r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E69990E-6404-BC4B-A924-C88CE85A14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389872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2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09815" y="0"/>
            <a:ext cx="4634187" cy="25380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4509815" y="2592000"/>
            <a:ext cx="4634187" cy="25515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2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89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3151289B-4C06-CF4E-A4AE-49826AABD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2823040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2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09815" y="0"/>
            <a:ext cx="4634187" cy="25380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4509815" y="2592000"/>
            <a:ext cx="4634187" cy="25515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2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0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1AC0B788-EDB4-784B-A7E0-D991DBF7C4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238073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3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85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6159923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7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3"/>
          </p:nvPr>
        </p:nvSpPr>
        <p:spPr>
          <a:xfrm>
            <a:off x="3549499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33C13FB3-99C9-DA49-8DD3-336FBB5A41F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850947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3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85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77872"/>
            <a:ext cx="6159923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7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3"/>
          </p:nvPr>
        </p:nvSpPr>
        <p:spPr>
          <a:xfrm>
            <a:off x="3549499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E8D91374-E7E3-1B42-B720-8100E3882D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9847437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6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4509812" y="231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2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4509812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1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4509813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2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1EC06152-2770-704C-9C92-F74A7051AE0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57302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 - 1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14850" y="0"/>
            <a:ext cx="4629150" cy="51435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8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0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4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750543" y="4767729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1ADBCE3-A071-7746-9045-D3DE72C91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32453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6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4509812" y="231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2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4509812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1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4509813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2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5" name="Textplatzhalter 6">
            <a:extLst>
              <a:ext uri="{FF2B5EF4-FFF2-40B4-BE49-F238E27FC236}">
                <a16:creationId xmlns:a16="http://schemas.microsoft.com/office/drawing/2014/main" id="{3FA59E46-B7E4-7847-9760-7B0E5C1403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810891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1xBild - BG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4514850" y="0"/>
            <a:ext cx="4629150" cy="5143500"/>
          </a:xfrm>
          <a:prstGeom prst="rect">
            <a:avLst/>
          </a:prstGeom>
          <a:solidFill>
            <a:srgbClr val="173F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sz="1013" dirty="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2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8428ECD6-9BE2-C945-846D-B6091AE51C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9835643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- 1xBild - BG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4514850" y="0"/>
            <a:ext cx="4629150" cy="5143500"/>
          </a:xfrm>
          <a:prstGeom prst="rect">
            <a:avLst/>
          </a:prstGeom>
          <a:solidFill>
            <a:srgbClr val="173F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sz="1013" dirty="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2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1096CC9A-F4F3-064D-93B1-456F48BA1E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50542" y="4767727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2880729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nhalt - Header Grau - 3 Spalten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9" y="2462316"/>
            <a:ext cx="2682284" cy="2085343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5" y="2462314"/>
            <a:ext cx="2682285" cy="208534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2460577"/>
            <a:ext cx="2681288" cy="2087079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5" name="Bild 21">
            <a:extLst>
              <a:ext uri="{FF2B5EF4-FFF2-40B4-BE49-F238E27FC236}">
                <a16:creationId xmlns:a16="http://schemas.microsoft.com/office/drawing/2014/main" id="{E2E95BFD-C996-FB41-9A1E-23F989B92F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0511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nhalt - Header Grau - 3 Spalten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9" y="2462316"/>
            <a:ext cx="2682284" cy="2085343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5" y="2462314"/>
            <a:ext cx="2682285" cy="208534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2460577"/>
            <a:ext cx="2681288" cy="2087079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5" name="Bild 21">
            <a:extLst>
              <a:ext uri="{FF2B5EF4-FFF2-40B4-BE49-F238E27FC236}">
                <a16:creationId xmlns:a16="http://schemas.microsoft.com/office/drawing/2014/main" id="{F634313A-14BA-6241-8A7E-F21C07B680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21032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nhalt - Header weiß - 3 Spalten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9" y="2462316"/>
            <a:ext cx="2682284" cy="2085343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5" y="2462314"/>
            <a:ext cx="2682285" cy="208534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2460577"/>
            <a:ext cx="2681288" cy="2087079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5" name="Bild 21">
            <a:extLst>
              <a:ext uri="{FF2B5EF4-FFF2-40B4-BE49-F238E27FC236}">
                <a16:creationId xmlns:a16="http://schemas.microsoft.com/office/drawing/2014/main" id="{EED7611C-1DD1-8D4D-9228-98EDCCC6A4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89724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nhalt - Header weiß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0" name="Bild 21">
            <a:extLst>
              <a:ext uri="{FF2B5EF4-FFF2-40B4-BE49-F238E27FC236}">
                <a16:creationId xmlns:a16="http://schemas.microsoft.com/office/drawing/2014/main" id="{D926E83E-2687-5D47-A7C0-84B9448C86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91645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nhalt - Header Grau - 2 Spalten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3"/>
          <p:cNvSpPr>
            <a:spLocks noGrp="1"/>
          </p:cNvSpPr>
          <p:nvPr>
            <p:ph type="body" sz="half" idx="15"/>
          </p:nvPr>
        </p:nvSpPr>
        <p:spPr>
          <a:xfrm>
            <a:off x="385576" y="2460577"/>
            <a:ext cx="4131000" cy="2087079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4" name="Textplatzhalt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4685907" y="2460578"/>
            <a:ext cx="4131000" cy="208707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2" name="Bild 21">
            <a:extLst>
              <a:ext uri="{FF2B5EF4-FFF2-40B4-BE49-F238E27FC236}">
                <a16:creationId xmlns:a16="http://schemas.microsoft.com/office/drawing/2014/main" id="{488FEFEA-3E04-444D-868C-12BF01B446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1295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nhalt - Header Grau - 2 Spalten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099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3"/>
          <p:cNvSpPr>
            <a:spLocks noGrp="1"/>
          </p:cNvSpPr>
          <p:nvPr>
            <p:ph type="body" sz="half" idx="15"/>
          </p:nvPr>
        </p:nvSpPr>
        <p:spPr>
          <a:xfrm>
            <a:off x="385576" y="2460577"/>
            <a:ext cx="4131000" cy="2087079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4" name="Textplatzhalt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4685907" y="2460578"/>
            <a:ext cx="4131000" cy="2087078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FontTx/>
              <a:buNone/>
              <a:defRPr sz="105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pic>
        <p:nvPicPr>
          <p:cNvPr id="12" name="Bild 21">
            <a:extLst>
              <a:ext uri="{FF2B5EF4-FFF2-40B4-BE49-F238E27FC236}">
                <a16:creationId xmlns:a16="http://schemas.microsoft.com/office/drawing/2014/main" id="{9E703893-BC54-CA4E-B6EB-76B5F1D4D2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6863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Zwische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3F74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sz="1013" dirty="0">
              <a:solidFill>
                <a:srgbClr val="FFFFFF"/>
              </a:solidFill>
            </a:endParaRPr>
          </a:p>
        </p:txBody>
      </p:sp>
      <p:cxnSp>
        <p:nvCxnSpPr>
          <p:cNvPr id="12" name="Gerade Verbindung 4"/>
          <p:cNvCxnSpPr/>
          <p:nvPr userDrawn="1"/>
        </p:nvCxnSpPr>
        <p:spPr>
          <a:xfrm>
            <a:off x="502906" y="3187768"/>
            <a:ext cx="57294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85576" y="2947737"/>
            <a:ext cx="6151582" cy="1819976"/>
          </a:xfrm>
        </p:spPr>
        <p:txBody>
          <a:bodyPr anchor="b">
            <a:noAutofit/>
          </a:bodyPr>
          <a:lstStyle>
            <a:lvl1pPr>
              <a:lnSpc>
                <a:spcPts val="4875"/>
              </a:lnSpc>
              <a:defRPr sz="525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pic>
        <p:nvPicPr>
          <p:cNvPr id="8" name="Bild 22">
            <a:extLst>
              <a:ext uri="{FF2B5EF4-FFF2-40B4-BE49-F238E27FC236}">
                <a16:creationId xmlns:a16="http://schemas.microsoft.com/office/drawing/2014/main" id="{2DAE87F5-ABDF-5F43-83A1-A56E8C8F99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394" y="4767730"/>
            <a:ext cx="194427" cy="2232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2279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 - 2xBild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4509815" y="0"/>
            <a:ext cx="4634187" cy="25380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4509815" y="2592000"/>
            <a:ext cx="4634187" cy="25515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8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89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1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750543" y="4767729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FE2D099-AD08-7E4E-8399-954DA5B1F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19028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ellenplatzhalter 4"/>
          <p:cNvSpPr>
            <a:spLocks noGrp="1"/>
          </p:cNvSpPr>
          <p:nvPr>
            <p:ph type="tbl" sz="quarter" idx="11"/>
          </p:nvPr>
        </p:nvSpPr>
        <p:spPr>
          <a:xfrm>
            <a:off x="490539" y="1233489"/>
            <a:ext cx="8162925" cy="3067049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21CEC81-4E11-42A3-9FE6-F50147615A68}" type="datetime1">
              <a:rPr lang="de-DE" smtClean="0"/>
              <a:t>26.02.2024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 Zwischenbericht des Sustainable Finance Beirat  | </a:t>
            </a:r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DE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21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88557970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trenner (ein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13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90000" y="1242000"/>
            <a:ext cx="5094888" cy="303637"/>
          </a:xfrm>
          <a:prstGeom prst="rect">
            <a:avLst/>
          </a:prstGeom>
        </p:spPr>
        <p:txBody>
          <a:bodyPr>
            <a:noAutofit/>
          </a:bodyPr>
          <a:lstStyle>
            <a:lvl1pPr marL="324000" marR="0" indent="-32400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4000" algn="l"/>
              </a:tabLst>
              <a:defRPr sz="2475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1. 	</a:t>
            </a:r>
            <a:r>
              <a:rPr lang="de-DE" dirty="0" err="1"/>
              <a:t>Kapiteltrenner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9280" y="1821955"/>
            <a:ext cx="5094888" cy="1706072"/>
          </a:xfrm>
          <a:prstGeom prst="rect">
            <a:avLst/>
          </a:prstGeom>
        </p:spPr>
        <p:txBody>
          <a:bodyPr/>
          <a:lstStyle>
            <a:lvl1pPr marL="324000" indent="0">
              <a:tabLst>
                <a:tab pos="324000" algn="l"/>
              </a:tabLst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AutoNum type="arabicPeriod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Unterposition 1</a:t>
            </a:r>
          </a:p>
          <a:p>
            <a:pPr lvl="0"/>
            <a:r>
              <a:rPr lang="de-DE" dirty="0"/>
              <a:t>Unterposition 2</a:t>
            </a:r>
          </a:p>
          <a:p>
            <a:pPr lvl="0"/>
            <a:r>
              <a:rPr lang="de-DE" dirty="0"/>
              <a:t>Unterposition 3</a:t>
            </a:r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79FB4-0A90-4FE0-83ED-A13BCF7D704A}" type="datetime1">
              <a:rPr lang="de-DE" smtClean="0"/>
              <a:t>26.02.2024</a:t>
            </a:fld>
            <a:endParaRPr lang="de-DE"/>
          </a:p>
        </p:txBody>
      </p:sp>
      <p:sp>
        <p:nvSpPr>
          <p:cNvPr id="7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8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560592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trenner (zwei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13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90000" y="1242000"/>
            <a:ext cx="5094888" cy="681679"/>
          </a:xfrm>
          <a:prstGeom prst="rect">
            <a:avLst/>
          </a:prstGeom>
        </p:spPr>
        <p:txBody>
          <a:bodyPr>
            <a:noAutofit/>
          </a:bodyPr>
          <a:lstStyle>
            <a:lvl1pPr marL="324000" marR="0" indent="-32400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4000" algn="l"/>
              </a:tabLst>
              <a:defRPr sz="2475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1. 	</a:t>
            </a:r>
            <a:r>
              <a:rPr lang="de-DE" dirty="0" err="1"/>
              <a:t>Kapiteltrenner</a:t>
            </a:r>
            <a:br>
              <a:rPr lang="de-DE" dirty="0"/>
            </a:br>
            <a:r>
              <a:rPr lang="de-DE" dirty="0"/>
              <a:t>zweizeilig</a:t>
            </a: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9280" y="2199997"/>
            <a:ext cx="5094888" cy="1706072"/>
          </a:xfrm>
          <a:prstGeom prst="rect">
            <a:avLst/>
          </a:prstGeom>
        </p:spPr>
        <p:txBody>
          <a:bodyPr/>
          <a:lstStyle>
            <a:lvl1pPr marL="324000" indent="0">
              <a:tabLst>
                <a:tab pos="324000" algn="l"/>
              </a:tabLst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AutoNum type="arabicPeriod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Unterposition 1</a:t>
            </a:r>
          </a:p>
          <a:p>
            <a:pPr lvl="0"/>
            <a:r>
              <a:rPr lang="de-DE" dirty="0"/>
              <a:t>Unterposition 2</a:t>
            </a:r>
          </a:p>
          <a:p>
            <a:pPr lvl="0"/>
            <a:r>
              <a:rPr lang="de-DE" dirty="0"/>
              <a:t>Unterposition 3</a:t>
            </a:r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8D9B6-59DC-4BA9-802B-5306D1D126C5}" type="datetime1">
              <a:rPr lang="de-DE" smtClean="0"/>
              <a:t>26.02.2024</a:t>
            </a:fld>
            <a:endParaRPr lang="de-DE"/>
          </a:p>
        </p:txBody>
      </p:sp>
      <p:sp>
        <p:nvSpPr>
          <p:cNvPr id="7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8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27116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trenner (drei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13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90000" y="1242000"/>
            <a:ext cx="5094888" cy="1076147"/>
          </a:xfrm>
          <a:prstGeom prst="rect">
            <a:avLst/>
          </a:prstGeom>
        </p:spPr>
        <p:txBody>
          <a:bodyPr>
            <a:noAutofit/>
          </a:bodyPr>
          <a:lstStyle>
            <a:lvl1pPr marL="324000" marR="0" indent="-32400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4000" algn="l"/>
              </a:tabLst>
              <a:defRPr sz="2475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1. 	</a:t>
            </a:r>
            <a:r>
              <a:rPr lang="de-DE" dirty="0" err="1"/>
              <a:t>Kapiteltrenner</a:t>
            </a:r>
            <a:br>
              <a:rPr lang="de-DE" dirty="0"/>
            </a:br>
            <a:r>
              <a:rPr lang="de-DE" dirty="0"/>
              <a:t>zweizeilig</a:t>
            </a:r>
            <a:br>
              <a:rPr lang="de-DE" dirty="0"/>
            </a:br>
            <a:r>
              <a:rPr lang="de-DE" dirty="0"/>
              <a:t>dreizeilig</a:t>
            </a: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9280" y="2594466"/>
            <a:ext cx="5094888" cy="1706072"/>
          </a:xfrm>
          <a:prstGeom prst="rect">
            <a:avLst/>
          </a:prstGeom>
        </p:spPr>
        <p:txBody>
          <a:bodyPr/>
          <a:lstStyle>
            <a:lvl1pPr marL="324000" indent="0">
              <a:tabLst>
                <a:tab pos="324000" algn="l"/>
              </a:tabLst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AutoNum type="arabicPeriod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Unterposition 1</a:t>
            </a:r>
          </a:p>
          <a:p>
            <a:pPr lvl="0"/>
            <a:r>
              <a:rPr lang="de-DE" dirty="0"/>
              <a:t>Unterposition 2</a:t>
            </a:r>
          </a:p>
          <a:p>
            <a:pPr lvl="0"/>
            <a:r>
              <a:rPr lang="de-DE" dirty="0"/>
              <a:t>Unterposition 3</a:t>
            </a:r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F7DE2-E86C-4640-A30C-AF232DC3CA70}" type="datetime1">
              <a:rPr lang="de-DE" smtClean="0"/>
              <a:t>26.02.2024</a:t>
            </a:fld>
            <a:endParaRPr lang="de-DE"/>
          </a:p>
        </p:txBody>
      </p:sp>
      <p:sp>
        <p:nvSpPr>
          <p:cNvPr id="7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8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13678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 baseline="0"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90539" y="1233488"/>
            <a:ext cx="8162925" cy="3067050"/>
          </a:xfrm>
          <a:prstGeom prst="rect">
            <a:avLst/>
          </a:prstGeom>
        </p:spPr>
        <p:txBody>
          <a:bodyPr/>
          <a:lstStyle>
            <a:lvl3pPr>
              <a:buAutoNum type="arabicPeriod"/>
              <a:defRPr/>
            </a:lvl3pPr>
            <a:lvl4pPr>
              <a:lnSpc>
                <a:spcPts val="1800"/>
              </a:lnSpc>
              <a:buAutoNum type="alphaLcParenR"/>
              <a:defRPr/>
            </a:lvl4pPr>
            <a:lvl5pPr>
              <a:lnSpc>
                <a:spcPts val="1800"/>
              </a:lnSpc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ECFFF-A3D4-4EC6-A8EE-764F0AC5DB69}" type="datetime1">
              <a:rPr lang="de-DE" smtClean="0"/>
              <a:t>26.02.2024</a:t>
            </a:fld>
            <a:endParaRPr lang="de-DE"/>
          </a:p>
        </p:txBody>
      </p:sp>
      <p:sp>
        <p:nvSpPr>
          <p:cNvPr id="12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3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6271846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90539" y="1233488"/>
            <a:ext cx="8162925" cy="306705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14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7871F-411A-4ED1-9423-F34095EF88EE}" type="datetime1">
              <a:rPr lang="de-DE" smtClean="0"/>
              <a:t>26.02.2024</a:t>
            </a:fld>
            <a:endParaRPr lang="de-DE"/>
          </a:p>
        </p:txBody>
      </p:sp>
      <p:sp>
        <p:nvSpPr>
          <p:cNvPr id="15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6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82888275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s Bi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0" y="1233488"/>
            <a:ext cx="9144000" cy="306705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11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D9ECC-55F2-42FC-970E-7086E3832E32}" type="datetime1">
              <a:rPr lang="de-DE" smtClean="0"/>
              <a:t>26.02.2024</a:t>
            </a:fld>
            <a:endParaRPr lang="de-DE"/>
          </a:p>
        </p:txBody>
      </p:sp>
      <p:sp>
        <p:nvSpPr>
          <p:cNvPr id="12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3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32541978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 baseline="0"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90538" y="1233488"/>
            <a:ext cx="5364000" cy="306705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084889" y="1233488"/>
            <a:ext cx="2568575" cy="306705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9A82A-34F4-474B-8877-BC64FD4F67A8}" type="datetime1">
              <a:rPr lang="de-DE" smtClean="0"/>
              <a:t>26.02.2024</a:t>
            </a:fld>
            <a:endParaRPr lang="de-DE"/>
          </a:p>
        </p:txBody>
      </p:sp>
      <p:sp>
        <p:nvSpPr>
          <p:cNvPr id="13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4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9996083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s Bild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0" y="1233488"/>
            <a:ext cx="5854538" cy="306705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084889" y="1233488"/>
            <a:ext cx="2568575" cy="306705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38FB9-B8C4-471F-8E12-7F15C726513C}" type="datetime1">
              <a:rPr lang="de-DE" smtClean="0"/>
              <a:t>26.02.2024</a:t>
            </a:fld>
            <a:endParaRPr lang="de-DE"/>
          </a:p>
        </p:txBody>
      </p:sp>
      <p:sp>
        <p:nvSpPr>
          <p:cNvPr id="13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4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492126" y="134542"/>
            <a:ext cx="5592043" cy="215503"/>
          </a:xfrm>
        </p:spPr>
        <p:txBody>
          <a:bodyPr>
            <a:noAutofit/>
          </a:bodyPr>
          <a:lstStyle>
            <a:lvl1pPr>
              <a:defRPr sz="1350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01509274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3276600" y="1233488"/>
            <a:ext cx="5364000" cy="306705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233488"/>
            <a:ext cx="2568574" cy="3067050"/>
          </a:xfrm>
          <a:prstGeom prst="rect">
            <a:avLst/>
          </a:prstGeom>
        </p:spPr>
        <p:txBody>
          <a:bodyPr/>
          <a:lstStyle>
            <a:lvl1pPr marL="0" indent="0">
              <a:defRPr baseline="0"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CD9A3-AE63-4A3A-82E0-E2177C88957C}" type="datetime1">
              <a:rPr lang="de-DE" smtClean="0"/>
              <a:t>26.02.2024</a:t>
            </a:fld>
            <a:endParaRPr lang="de-DE"/>
          </a:p>
        </p:txBody>
      </p:sp>
      <p:sp>
        <p:nvSpPr>
          <p:cNvPr id="13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4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71751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 - 3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85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77872"/>
            <a:ext cx="6159923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7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3"/>
          </p:nvPr>
        </p:nvSpPr>
        <p:spPr>
          <a:xfrm>
            <a:off x="3549499" y="1953490"/>
            <a:ext cx="2996001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2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750543" y="4767729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45FB0DA-CB41-A74C-BF30-40646EB0C8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372329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s Bild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3276600" y="1233488"/>
            <a:ext cx="5867400" cy="306705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233488"/>
            <a:ext cx="2568574" cy="306705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3213F-473A-420A-8864-025A41B4D118}" type="datetime1">
              <a:rPr lang="de-DE" smtClean="0"/>
              <a:t>26.02.2024</a:t>
            </a:fld>
            <a:endParaRPr lang="de-DE"/>
          </a:p>
        </p:txBody>
      </p:sp>
      <p:sp>
        <p:nvSpPr>
          <p:cNvPr id="13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4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48655318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 schmal mit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 baseline="0"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9" y="1233488"/>
            <a:ext cx="2568575" cy="28485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233488"/>
            <a:ext cx="5376861" cy="306705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084888" y="4116861"/>
            <a:ext cx="2568575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/>
            </a:lvl1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5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  <p:sp>
        <p:nvSpPr>
          <p:cNvPr id="14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4B9B8-7CDD-494D-9671-DB0F8395B05C}" type="datetime1">
              <a:rPr lang="de-DE" smtClean="0"/>
              <a:t>26.02.2024</a:t>
            </a:fld>
            <a:endParaRPr lang="de-DE"/>
          </a:p>
        </p:txBody>
      </p:sp>
      <p:sp>
        <p:nvSpPr>
          <p:cNvPr id="16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7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86586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12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9" y="4116167"/>
            <a:ext cx="2568575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 i="1">
                <a:latin typeface="+mj-lt"/>
              </a:defRPr>
            </a:lvl1pPr>
          </a:lstStyle>
          <a:p>
            <a:pPr lvl="0"/>
            <a:r>
              <a:rPr lang="de-DE" dirty="0"/>
              <a:t>Quelle:</a:t>
            </a:r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1" y="4116167"/>
            <a:ext cx="5376862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/>
            </a:lvl1pPr>
          </a:lstStyle>
          <a:p>
            <a:pPr lvl="0"/>
            <a:r>
              <a:rPr lang="de-DE" dirty="0"/>
              <a:t>Legende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5" hasCustomPrompt="1"/>
          </p:nvPr>
        </p:nvSpPr>
        <p:spPr>
          <a:xfrm>
            <a:off x="490539" y="1233488"/>
            <a:ext cx="8162925" cy="285035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dirty="0"/>
              <a:t>Tabelle / Grafik / Diagramm</a:t>
            </a:r>
          </a:p>
          <a:p>
            <a:pPr lvl="0"/>
            <a:endParaRPr lang="de-DE" dirty="0"/>
          </a:p>
        </p:txBody>
      </p:sp>
      <p:sp>
        <p:nvSpPr>
          <p:cNvPr id="15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8F575-02BB-4790-A5A1-184F4EF25320}" type="datetime1">
              <a:rPr lang="de-DE" smtClean="0"/>
              <a:t>26.02.2024</a:t>
            </a:fld>
            <a:endParaRPr lang="de-DE"/>
          </a:p>
        </p:txBody>
      </p:sp>
      <p:sp>
        <p:nvSpPr>
          <p:cNvPr id="16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7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6342945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 baseline="0"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084889" y="1233488"/>
            <a:ext cx="2568575" cy="284850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4116167"/>
            <a:ext cx="5376862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 i="1">
                <a:latin typeface="+mj-lt"/>
              </a:defRPr>
            </a:lvl1pPr>
          </a:lstStyle>
          <a:p>
            <a:pPr lvl="0"/>
            <a:r>
              <a:rPr lang="de-DE" dirty="0"/>
              <a:t>Quelle:</a:t>
            </a:r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084889" y="4116167"/>
            <a:ext cx="2568575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/>
            </a:lvl1pPr>
          </a:lstStyle>
          <a:p>
            <a:pPr lvl="0"/>
            <a:r>
              <a:rPr lang="de-DE" dirty="0"/>
              <a:t>Legende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5" hasCustomPrompt="1"/>
          </p:nvPr>
        </p:nvSpPr>
        <p:spPr>
          <a:xfrm>
            <a:off x="490538" y="1233488"/>
            <a:ext cx="5376862" cy="28503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Tabelle / Grafik / Diagramm</a:t>
            </a:r>
          </a:p>
        </p:txBody>
      </p:sp>
      <p:sp>
        <p:nvSpPr>
          <p:cNvPr id="14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268FB-6A9C-4647-9873-1F392A71EA8E}" type="datetime1">
              <a:rPr lang="de-DE" smtClean="0"/>
              <a:t>26.02.2024</a:t>
            </a:fld>
            <a:endParaRPr lang="de-DE"/>
          </a:p>
        </p:txBody>
      </p:sp>
      <p:sp>
        <p:nvSpPr>
          <p:cNvPr id="15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6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75121249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233488"/>
            <a:ext cx="2568574" cy="2848500"/>
          </a:xfrm>
          <a:prstGeom prst="rect">
            <a:avLst/>
          </a:prstGeom>
        </p:spPr>
        <p:txBody>
          <a:bodyPr/>
          <a:lstStyle>
            <a:lvl1pPr marL="0" indent="0">
              <a:defRPr baseline="0"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9" y="4116168"/>
            <a:ext cx="2590799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 i="1">
                <a:latin typeface="+mj-lt"/>
              </a:defRPr>
            </a:lvl1pPr>
          </a:lstStyle>
          <a:p>
            <a:pPr lvl="0"/>
            <a:r>
              <a:rPr lang="de-DE" dirty="0"/>
              <a:t>Quelle: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1" y="4116168"/>
            <a:ext cx="5376863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/>
            </a:lvl1pPr>
          </a:lstStyle>
          <a:p>
            <a:pPr lvl="0"/>
            <a:r>
              <a:rPr lang="de-DE" dirty="0"/>
              <a:t>Legende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5" hasCustomPrompt="1"/>
          </p:nvPr>
        </p:nvSpPr>
        <p:spPr>
          <a:xfrm>
            <a:off x="3276601" y="1233488"/>
            <a:ext cx="5376863" cy="28503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Tabelle / Grafik / Diagramm</a:t>
            </a:r>
          </a:p>
        </p:txBody>
      </p:sp>
      <p:sp>
        <p:nvSpPr>
          <p:cNvPr id="16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6DA04-9989-4962-88E9-C4BE42706FA0}" type="datetime1">
              <a:rPr lang="de-DE" smtClean="0"/>
              <a:t>26.02.2024</a:t>
            </a:fld>
            <a:endParaRPr lang="de-DE"/>
          </a:p>
        </p:txBody>
      </p:sp>
      <p:sp>
        <p:nvSpPr>
          <p:cNvPr id="17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8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2126" y="134542"/>
            <a:ext cx="5592043" cy="215503"/>
          </a:xfrm>
        </p:spPr>
        <p:txBody>
          <a:bodyPr>
            <a:noAutofit/>
          </a:bodyPr>
          <a:lstStyle>
            <a:lvl1pPr>
              <a:defRPr sz="1350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387623234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schm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 baseline="0"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233488"/>
            <a:ext cx="5376861" cy="284850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sz="quarter" idx="15" hasCustomPrompt="1"/>
          </p:nvPr>
        </p:nvSpPr>
        <p:spPr>
          <a:xfrm>
            <a:off x="6084889" y="1233488"/>
            <a:ext cx="2568575" cy="28503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Tabelle / Grafik / Diagramm</a:t>
            </a:r>
          </a:p>
        </p:txBody>
      </p:sp>
      <p:sp>
        <p:nvSpPr>
          <p:cNvPr id="11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9" y="4116168"/>
            <a:ext cx="2568575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 i="1">
                <a:latin typeface="+mj-lt"/>
              </a:defRPr>
            </a:lvl1pPr>
          </a:lstStyle>
          <a:p>
            <a:pPr lvl="0"/>
            <a:r>
              <a:rPr lang="de-DE" dirty="0"/>
              <a:t>Quelle:</a:t>
            </a:r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1" y="4116168"/>
            <a:ext cx="5376863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/>
            </a:lvl1pPr>
          </a:lstStyle>
          <a:p>
            <a:pPr lvl="0"/>
            <a:r>
              <a:rPr lang="de-DE" dirty="0"/>
              <a:t>Legende</a:t>
            </a:r>
          </a:p>
        </p:txBody>
      </p:sp>
      <p:sp>
        <p:nvSpPr>
          <p:cNvPr id="16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F2929-C7B6-4340-8B0D-115CC0B76C4A}" type="datetime1">
              <a:rPr lang="de-DE" smtClean="0"/>
              <a:t>26.02.2024</a:t>
            </a:fld>
            <a:endParaRPr lang="de-DE"/>
          </a:p>
        </p:txBody>
      </p:sp>
      <p:sp>
        <p:nvSpPr>
          <p:cNvPr id="17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8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50840717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nebeneinan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14"/>
          <p:cNvSpPr>
            <a:spLocks noGrp="1"/>
          </p:cNvSpPr>
          <p:nvPr>
            <p:ph sz="quarter" idx="19" hasCustomPrompt="1"/>
          </p:nvPr>
        </p:nvSpPr>
        <p:spPr>
          <a:xfrm>
            <a:off x="4787901" y="1233488"/>
            <a:ext cx="3865562" cy="28503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Tabelle / Grafik / Diagramm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18" hasCustomPrompt="1"/>
          </p:nvPr>
        </p:nvSpPr>
        <p:spPr>
          <a:xfrm>
            <a:off x="490538" y="1233488"/>
            <a:ext cx="3865562" cy="28503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Tabelle / Grafik / Diagramm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 baseline="0"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12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788025" y="4116861"/>
            <a:ext cx="3865438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 i="1">
                <a:latin typeface="+mj-lt"/>
              </a:defRPr>
            </a:lvl1pPr>
          </a:lstStyle>
          <a:p>
            <a:pPr lvl="0"/>
            <a:r>
              <a:rPr lang="de-DE" dirty="0"/>
              <a:t>Quelle:</a:t>
            </a:r>
          </a:p>
        </p:txBody>
      </p:sp>
      <p:sp>
        <p:nvSpPr>
          <p:cNvPr id="11" name="Textplatzhalter 5"/>
          <p:cNvSpPr>
            <a:spLocks noGrp="1"/>
          </p:cNvSpPr>
          <p:nvPr>
            <p:ph type="body" sz="quarter" idx="17" hasCustomPrompt="1"/>
          </p:nvPr>
        </p:nvSpPr>
        <p:spPr>
          <a:xfrm>
            <a:off x="490538" y="4116861"/>
            <a:ext cx="3865438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 i="1">
                <a:latin typeface="+mj-lt"/>
              </a:defRPr>
            </a:lvl1pPr>
          </a:lstStyle>
          <a:p>
            <a:pPr lvl="0"/>
            <a:r>
              <a:rPr lang="de-DE" dirty="0"/>
              <a:t>Quelle:</a:t>
            </a:r>
          </a:p>
        </p:txBody>
      </p:sp>
      <p:sp>
        <p:nvSpPr>
          <p:cNvPr id="20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64FCE-AEDE-4001-ADC7-41E4C6417C44}" type="datetime1">
              <a:rPr lang="de-DE" smtClean="0"/>
              <a:t>26.02.2024</a:t>
            </a:fld>
            <a:endParaRPr lang="de-DE"/>
          </a:p>
        </p:txBody>
      </p:sp>
      <p:sp>
        <p:nvSpPr>
          <p:cNvPr id="21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2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40401187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Diagramm mit unterschiedlichen Größ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233489"/>
            <a:ext cx="2568574" cy="285043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5" hasCustomPrompt="1"/>
          </p:nvPr>
        </p:nvSpPr>
        <p:spPr>
          <a:xfrm>
            <a:off x="3276601" y="1233487"/>
            <a:ext cx="5376863" cy="198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Tabelle / Grafik / Diagramm</a:t>
            </a:r>
          </a:p>
        </p:txBody>
      </p:sp>
      <p:sp>
        <p:nvSpPr>
          <p:cNvPr id="14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9" y="4116168"/>
            <a:ext cx="2590799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 i="1">
                <a:latin typeface="+mj-lt"/>
              </a:defRPr>
            </a:lvl1pPr>
          </a:lstStyle>
          <a:p>
            <a:pPr lvl="0"/>
            <a:r>
              <a:rPr lang="de-DE" dirty="0"/>
              <a:t>Quelle:</a:t>
            </a:r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1" y="4116168"/>
            <a:ext cx="5376863" cy="23083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900"/>
            </a:lvl1pPr>
          </a:lstStyle>
          <a:p>
            <a:pPr lvl="0"/>
            <a:r>
              <a:rPr lang="de-DE" dirty="0"/>
              <a:t>Legende</a:t>
            </a:r>
          </a:p>
        </p:txBody>
      </p:sp>
      <p:sp>
        <p:nvSpPr>
          <p:cNvPr id="17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  <p:sp>
        <p:nvSpPr>
          <p:cNvPr id="16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A9AC8-77A1-4121-A05E-A0D3FDB6EF32}" type="datetime1">
              <a:rPr lang="de-DE" smtClean="0"/>
              <a:t>26.02.2024</a:t>
            </a:fld>
            <a:endParaRPr lang="de-DE"/>
          </a:p>
        </p:txBody>
      </p:sp>
      <p:sp>
        <p:nvSpPr>
          <p:cNvPr id="18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9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774898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kleine Bil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 baseline="0"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9" y="1233488"/>
            <a:ext cx="2568575" cy="897731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233487"/>
            <a:ext cx="5376861" cy="91800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084889" y="2318148"/>
            <a:ext cx="2568575" cy="897731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084889" y="3402807"/>
            <a:ext cx="2568575" cy="897731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5" hasCustomPrompt="1"/>
          </p:nvPr>
        </p:nvSpPr>
        <p:spPr>
          <a:xfrm>
            <a:off x="490540" y="2308012"/>
            <a:ext cx="5376861" cy="91800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90540" y="3382538"/>
            <a:ext cx="5376861" cy="91800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17" name="Textplatzhalt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  <p:sp>
        <p:nvSpPr>
          <p:cNvPr id="20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EC64-8F96-4C6B-ACBB-632A955663DB}" type="datetime1">
              <a:rPr lang="de-DE" smtClean="0"/>
              <a:t>26.02.2024</a:t>
            </a:fld>
            <a:endParaRPr lang="de-DE"/>
          </a:p>
        </p:txBody>
      </p:sp>
      <p:sp>
        <p:nvSpPr>
          <p:cNvPr id="21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2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390381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kleines Bild mit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 baseline="0"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9" y="1233488"/>
            <a:ext cx="2568575" cy="897731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233488"/>
            <a:ext cx="5376861" cy="306705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084889" y="2146500"/>
            <a:ext cx="2568575" cy="23083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900" i="0"/>
            </a:lvl1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14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F334E-F3FF-449A-8903-0213E06FC4CA}" type="datetime1">
              <a:rPr lang="de-DE" smtClean="0"/>
              <a:t>26.02.2024</a:t>
            </a:fld>
            <a:endParaRPr lang="de-DE"/>
          </a:p>
        </p:txBody>
      </p:sp>
      <p:sp>
        <p:nvSpPr>
          <p:cNvPr id="15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6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89323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 - 6xBild - 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4509812" y="231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2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4509812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1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4509813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6849000" y="0"/>
            <a:ext cx="2295000" cy="1682331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19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849000" y="1734395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0" name="Bildplatzhalter 4"/>
          <p:cNvSpPr>
            <a:spLocks noGrp="1"/>
          </p:cNvSpPr>
          <p:nvPr>
            <p:ph type="pic" sz="quarter" idx="12" hasCustomPrompt="1"/>
          </p:nvPr>
        </p:nvSpPr>
        <p:spPr>
          <a:xfrm>
            <a:off x="6849000" y="3465860"/>
            <a:ext cx="2295000" cy="16821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88" y="688588"/>
            <a:ext cx="376935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 err="1"/>
              <a:t>titelformat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6" y="1953491"/>
            <a:ext cx="3769350" cy="2858691"/>
          </a:xfrm>
        </p:spPr>
        <p:txBody>
          <a:bodyPr>
            <a:normAutofit/>
          </a:bodyPr>
          <a:lstStyle>
            <a:lvl1pPr marL="0" indent="0">
              <a:lnSpc>
                <a:spcPts val="1350"/>
              </a:lnSpc>
              <a:buNone/>
              <a:defRPr sz="105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4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8750543" y="4767729"/>
            <a:ext cx="193289" cy="223202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>
              <a:defRPr sz="100">
                <a:solidFill>
                  <a:schemeClr val="bg1"/>
                </a:solidFill>
              </a:defRPr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</a:lstStyle>
          <a:p>
            <a:pPr lvl="0"/>
            <a:r>
              <a:rPr lang="de-DE" dirty="0"/>
              <a:t>a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78E940E-CCBF-774A-87F6-59EA6C1069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365965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kleine Bilder in einer Zei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9" y="1233488"/>
            <a:ext cx="2568575" cy="897731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2318147"/>
            <a:ext cx="8162925" cy="198239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9" y="1233488"/>
            <a:ext cx="2568575" cy="897731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287713" y="1233488"/>
            <a:ext cx="2568575" cy="897731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13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6FCC7-BC41-4E79-B926-9E9697735B40}" type="datetime1">
              <a:rPr lang="de-DE" smtClean="0"/>
              <a:t>26.02.2024</a:t>
            </a:fld>
            <a:endParaRPr lang="de-DE"/>
          </a:p>
        </p:txBody>
      </p:sp>
      <p:sp>
        <p:nvSpPr>
          <p:cNvPr id="14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5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2385615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er mit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9" y="1233487"/>
            <a:ext cx="2568575" cy="17820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3402806"/>
            <a:ext cx="8162925" cy="89773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9" y="1233487"/>
            <a:ext cx="2568575" cy="17820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287713" y="1233487"/>
            <a:ext cx="2568575" cy="17820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90539" y="3097027"/>
            <a:ext cx="2568574" cy="1385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900" i="0"/>
            </a:lvl1pPr>
          </a:lstStyle>
          <a:p>
            <a:pPr lvl="0"/>
            <a:r>
              <a:rPr lang="de-DE" sz="900" dirty="0"/>
              <a:t>Bildunterschrift</a:t>
            </a:r>
            <a:endParaRPr lang="de-DE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3276600" y="3097027"/>
            <a:ext cx="2590800" cy="1385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900" i="0"/>
            </a:lvl1pPr>
          </a:lstStyle>
          <a:p>
            <a:pPr lvl="0"/>
            <a:r>
              <a:rPr lang="de-DE" sz="900" dirty="0"/>
              <a:t>Bildunterschrift</a:t>
            </a:r>
            <a:endParaRPr lang="de-DE" dirty="0"/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6084889" y="3097027"/>
            <a:ext cx="2568574" cy="1385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900" i="0"/>
            </a:lvl1pPr>
          </a:lstStyle>
          <a:p>
            <a:pPr lvl="0"/>
            <a:r>
              <a:rPr lang="de-DE" sz="900" dirty="0"/>
              <a:t>Bildunterschrift</a:t>
            </a:r>
            <a:endParaRPr lang="de-DE" dirty="0"/>
          </a:p>
        </p:txBody>
      </p:sp>
      <p:sp>
        <p:nvSpPr>
          <p:cNvPr id="19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00E05-72D9-47FF-81A4-E46BF8554F64}" type="datetime1">
              <a:rPr lang="de-DE" smtClean="0"/>
              <a:t>26.02.2024</a:t>
            </a:fld>
            <a:endParaRPr lang="de-DE"/>
          </a:p>
        </p:txBody>
      </p:sp>
      <p:sp>
        <p:nvSpPr>
          <p:cNvPr id="20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21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73249803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er mit zweizeiliger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9" y="1233487"/>
            <a:ext cx="2568575" cy="16470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3402806"/>
            <a:ext cx="8162925" cy="89773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9" y="1233487"/>
            <a:ext cx="2568575" cy="16470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287713" y="1233487"/>
            <a:ext cx="2568575" cy="16470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90539" y="2964405"/>
            <a:ext cx="2568574" cy="276999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900" i="0"/>
            </a:lvl1pPr>
          </a:lstStyle>
          <a:p>
            <a:pPr lvl="0"/>
            <a:r>
              <a:rPr lang="de-DE" sz="900" dirty="0"/>
              <a:t>Bildunterschrift,</a:t>
            </a:r>
            <a:br>
              <a:rPr lang="de-DE" sz="900" dirty="0"/>
            </a:br>
            <a:r>
              <a:rPr lang="de-DE" sz="900" dirty="0"/>
              <a:t>zweizeilig</a:t>
            </a:r>
            <a:endParaRPr lang="de-DE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3276600" y="2964405"/>
            <a:ext cx="2590800" cy="276999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900" i="0"/>
            </a:lvl1pPr>
          </a:lstStyle>
          <a:p>
            <a:pPr lvl="0"/>
            <a:r>
              <a:rPr lang="de-DE" sz="900" dirty="0"/>
              <a:t>Bildunterschrift,</a:t>
            </a:r>
            <a:br>
              <a:rPr lang="de-DE" sz="900" dirty="0"/>
            </a:br>
            <a:r>
              <a:rPr lang="de-DE" sz="900" dirty="0"/>
              <a:t>zweizeilig</a:t>
            </a:r>
            <a:endParaRPr lang="de-DE" dirty="0"/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6084889" y="2964405"/>
            <a:ext cx="2568574" cy="276999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900" i="0"/>
            </a:lvl1pPr>
          </a:lstStyle>
          <a:p>
            <a:pPr lvl="0"/>
            <a:r>
              <a:rPr lang="de-DE" sz="900" dirty="0"/>
              <a:t>Bildunterschrift,</a:t>
            </a:r>
            <a:br>
              <a:rPr lang="de-DE" sz="900" dirty="0"/>
            </a:br>
            <a:r>
              <a:rPr lang="de-DE" sz="900" dirty="0"/>
              <a:t>zweizeilig</a:t>
            </a:r>
            <a:endParaRPr lang="de-DE" dirty="0"/>
          </a:p>
        </p:txBody>
      </p:sp>
      <p:sp>
        <p:nvSpPr>
          <p:cNvPr id="19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2DFA7-8891-42DB-B2BF-1B09E6B7B73B}" type="datetime1">
              <a:rPr lang="de-DE" smtClean="0"/>
              <a:t>26.02.2024</a:t>
            </a:fld>
            <a:endParaRPr lang="de-DE"/>
          </a:p>
        </p:txBody>
      </p:sp>
      <p:sp>
        <p:nvSpPr>
          <p:cNvPr id="20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21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49124868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 Bilder in einer Zei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693463" y="1233488"/>
            <a:ext cx="3960000" cy="19710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3402806"/>
            <a:ext cx="8162924" cy="897731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9" y="1233488"/>
            <a:ext cx="3960000" cy="19710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13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551E5-37BC-4F48-A3D2-1769D9FEB10D}" type="datetime1">
              <a:rPr lang="de-DE" smtClean="0"/>
              <a:t>26.02.2024</a:t>
            </a:fld>
            <a:endParaRPr lang="de-DE"/>
          </a:p>
        </p:txBody>
      </p:sp>
      <p:sp>
        <p:nvSpPr>
          <p:cNvPr id="14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5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0699882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er mit unterschiedlichen Größ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3276601" y="1233488"/>
            <a:ext cx="5376863" cy="1971000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233488"/>
            <a:ext cx="2568574" cy="3067049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3"/>
          </p:nvPr>
        </p:nvSpPr>
        <p:spPr>
          <a:xfrm>
            <a:off x="3276601" y="3402807"/>
            <a:ext cx="2590800" cy="897731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062663" y="3402807"/>
            <a:ext cx="2590800" cy="897731"/>
          </a:xfrm>
          <a:prstGeom prst="rect">
            <a:avLst/>
          </a:prstGeom>
          <a:noFill/>
        </p:spPr>
        <p:txBody>
          <a:bodyPr/>
          <a:lstStyle/>
          <a:p>
            <a:endParaRPr lang="de-DE"/>
          </a:p>
        </p:txBody>
      </p:sp>
      <p:sp>
        <p:nvSpPr>
          <p:cNvPr id="14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A6C60-2E88-47E6-A3AB-5513285E522A}" type="datetime1">
              <a:rPr lang="de-DE" smtClean="0"/>
              <a:t>26.02.2024</a:t>
            </a:fld>
            <a:endParaRPr lang="de-DE"/>
          </a:p>
        </p:txBody>
      </p:sp>
      <p:sp>
        <p:nvSpPr>
          <p:cNvPr id="15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6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6072010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40" y="347663"/>
            <a:ext cx="5594349" cy="715566"/>
          </a:xfrm>
          <a:prstGeom prst="rect">
            <a:avLst/>
          </a:prstGeom>
        </p:spPr>
        <p:txBody>
          <a:bodyPr/>
          <a:lstStyle>
            <a:lvl1pPr>
              <a:lnSpc>
                <a:spcPts val="2625"/>
              </a:lnSpc>
              <a:defRPr baseline="0"/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10" name="Textfeld 9"/>
          <p:cNvSpPr txBox="1"/>
          <p:nvPr userDrawn="1"/>
        </p:nvSpPr>
        <p:spPr>
          <a:xfrm>
            <a:off x="468001" y="2268000"/>
            <a:ext cx="2568575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500" dirty="0"/>
              <a:t>Kontakt</a:t>
            </a:r>
          </a:p>
        </p:txBody>
      </p:sp>
      <p:sp>
        <p:nvSpPr>
          <p:cNvPr id="6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9" y="2600100"/>
            <a:ext cx="5376861" cy="17004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defRPr lang="en-US" sz="900" baseline="0" smtClean="0"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/>
              <a:t>Bundesministerium der Finanzen</a:t>
            </a:r>
            <a:br>
              <a:rPr lang="de-DE" dirty="0"/>
            </a:br>
            <a:r>
              <a:rPr lang="de-DE" dirty="0"/>
              <a:t>Referat 1234</a:t>
            </a:r>
            <a:br>
              <a:rPr lang="de-DE" dirty="0"/>
            </a:br>
            <a:r>
              <a:rPr lang="de-DE" dirty="0"/>
              <a:t>Wilhelmstraße 97</a:t>
            </a:r>
            <a:br>
              <a:rPr lang="de-DE" dirty="0"/>
            </a:br>
            <a:r>
              <a:rPr lang="de-DE" dirty="0"/>
              <a:t>10117 Berlin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Ansprechpartner</a:t>
            </a:r>
            <a:br>
              <a:rPr lang="de-DE" dirty="0"/>
            </a:br>
            <a:r>
              <a:rPr lang="de-DE" dirty="0"/>
              <a:t>Michaela Mustermann</a:t>
            </a:r>
            <a:br>
              <a:rPr lang="de-DE" dirty="0"/>
            </a:br>
            <a:r>
              <a:rPr lang="de-DE" dirty="0"/>
              <a:t>vorname.nachname@bmf.bund.de</a:t>
            </a:r>
            <a:br>
              <a:rPr lang="de-DE" dirty="0"/>
            </a:br>
            <a:r>
              <a:rPr lang="de-DE" dirty="0"/>
              <a:t>www.bundesfinanzministerium.de</a:t>
            </a:r>
            <a:br>
              <a:rPr lang="de-DE" dirty="0"/>
            </a:br>
            <a:r>
              <a:rPr lang="de-DE" dirty="0"/>
              <a:t>Tel. +49 (0) 00 123 456 789</a:t>
            </a:r>
            <a:br>
              <a:rPr lang="de-DE" dirty="0"/>
            </a:br>
            <a:r>
              <a:rPr lang="de-DE" dirty="0"/>
              <a:t>Fax +49 (0) 00 123 456 789</a:t>
            </a:r>
            <a:br>
              <a:rPr lang="de-DE" dirty="0"/>
            </a:br>
            <a:endParaRPr lang="de-DE" dirty="0"/>
          </a:p>
        </p:txBody>
      </p:sp>
      <p:sp>
        <p:nvSpPr>
          <p:cNvPr id="12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BB3D0-D0A4-4FB8-85EE-1A0D5F088DED}" type="datetime1">
              <a:rPr lang="de-DE" smtClean="0"/>
              <a:t>26.02.2024</a:t>
            </a:fld>
            <a:endParaRPr lang="de-DE"/>
          </a:p>
        </p:txBody>
      </p:sp>
      <p:sp>
        <p:nvSpPr>
          <p:cNvPr id="13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4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96105" y="105177"/>
            <a:ext cx="5592043" cy="215503"/>
          </a:xfrm>
        </p:spPr>
        <p:txBody>
          <a:bodyPr>
            <a:noAutofit/>
          </a:bodyPr>
          <a:lstStyle>
            <a:lvl1pPr>
              <a:defRPr sz="825" baseline="0">
                <a:latin typeface="+mj-lt"/>
              </a:defRPr>
            </a:lvl1pPr>
          </a:lstStyle>
          <a:p>
            <a:pPr lvl="0"/>
            <a:r>
              <a:rPr lang="de-DE" dirty="0"/>
              <a:t>Ggf. Kapiteltitel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40290414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047E9-E2D5-469A-AFA7-F601B069868F}" type="datetime1">
              <a:rPr lang="de-DE" smtClean="0"/>
              <a:t>26.02.2024</a:t>
            </a:fld>
            <a:endParaRPr lang="de-DE"/>
          </a:p>
        </p:txBody>
      </p:sp>
      <p:sp>
        <p:nvSpPr>
          <p:cNvPr id="9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10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4356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- Header Grau - 3 Spalten -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61645"/>
            <a:ext cx="9144000" cy="219906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350" baseline="0"/>
            </a:lvl1pPr>
          </a:lstStyle>
          <a:p>
            <a:r>
              <a:rPr lang="de-DE" dirty="0"/>
              <a:t>Bitte Foto einsetzen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85579" y="688588"/>
            <a:ext cx="8431331" cy="819719"/>
          </a:xfrm>
        </p:spPr>
        <p:txBody>
          <a:bodyPr anchor="b">
            <a:noAutofit/>
          </a:bodyPr>
          <a:lstStyle>
            <a:lvl1pPr>
              <a:lnSpc>
                <a:spcPts val="3000"/>
              </a:lnSpc>
              <a:defRPr sz="3300" b="1" cap="all" baseline="0">
                <a:latin typeface="+mn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pic>
        <p:nvPicPr>
          <p:cNvPr id="16" name="Bild 2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405" y="4767729"/>
            <a:ext cx="194269" cy="223202"/>
          </a:xfrm>
          <a:prstGeom prst="rect">
            <a:avLst/>
          </a:prstGeom>
        </p:spPr>
      </p:pic>
      <p:cxnSp>
        <p:nvCxnSpPr>
          <p:cNvPr id="9" name="Gerade Verbindung 9"/>
          <p:cNvCxnSpPr/>
          <p:nvPr userDrawn="1"/>
        </p:nvCxnSpPr>
        <p:spPr>
          <a:xfrm>
            <a:off x="460105" y="468777"/>
            <a:ext cx="2864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385579" y="2462316"/>
            <a:ext cx="2682284" cy="2085343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260105" y="2462314"/>
            <a:ext cx="2682285" cy="2085342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buFontTx/>
              <a:buNone/>
              <a:defRPr sz="9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35619" y="2460577"/>
            <a:ext cx="2681288" cy="2087079"/>
          </a:xfrm>
        </p:spPr>
        <p:txBody>
          <a:bodyPr>
            <a:normAutofit/>
          </a:bodyPr>
          <a:lstStyle>
            <a:lvl1pPr marL="0" indent="0">
              <a:lnSpc>
                <a:spcPts val="1200"/>
              </a:lnSpc>
              <a:buNone/>
              <a:defRPr sz="900">
                <a:latin typeface="+mj-lt"/>
              </a:defRPr>
            </a:lvl1pPr>
            <a:lvl2pPr marL="5143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2pPr>
            <a:lvl3pPr marL="8572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3pPr>
            <a:lvl4pPr marL="12001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4pPr>
            <a:lvl5pPr marL="1543050" indent="-171450">
              <a:lnSpc>
                <a:spcPts val="1200"/>
              </a:lnSpc>
              <a:buFont typeface="Wingdings" panose="05000000000000000000" pitchFamily="2" charset="2"/>
              <a:buChar char="§"/>
              <a:defRPr sz="900">
                <a:latin typeface="+mj-lt"/>
              </a:defRPr>
            </a:lvl5pPr>
          </a:lstStyle>
          <a:p>
            <a:pPr lvl="0"/>
            <a:r>
              <a:rPr lang="de-DE" dirty="0"/>
              <a:t>Mastertextformt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385576" y="164984"/>
            <a:ext cx="4131000" cy="213967"/>
          </a:xfrm>
        </p:spPr>
        <p:txBody>
          <a:bodyPr>
            <a:noAutofit/>
          </a:bodyPr>
          <a:lstStyle>
            <a:lvl1pPr marL="0" indent="0">
              <a:lnSpc>
                <a:spcPts val="1350"/>
              </a:lnSpc>
              <a:buNone/>
              <a:defRPr sz="900" b="1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dirty="0" err="1"/>
              <a:t>Category</a:t>
            </a:r>
            <a:endParaRPr lang="de-DE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777FA42-1380-D647-BE43-68AF1F7C83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435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18" Type="http://schemas.openxmlformats.org/officeDocument/2006/relationships/slideLayout" Target="../slideLayouts/slideLayout77.xml"/><Relationship Id="rId26" Type="http://schemas.openxmlformats.org/officeDocument/2006/relationships/slideLayout" Target="../slideLayouts/slideLayout85.xml"/><Relationship Id="rId3" Type="http://schemas.openxmlformats.org/officeDocument/2006/relationships/slideLayout" Target="../slideLayouts/slideLayout62.xml"/><Relationship Id="rId21" Type="http://schemas.openxmlformats.org/officeDocument/2006/relationships/slideLayout" Target="../slideLayouts/slideLayout80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17" Type="http://schemas.openxmlformats.org/officeDocument/2006/relationships/slideLayout" Target="../slideLayouts/slideLayout76.xml"/><Relationship Id="rId25" Type="http://schemas.openxmlformats.org/officeDocument/2006/relationships/slideLayout" Target="../slideLayouts/slideLayout84.xml"/><Relationship Id="rId2" Type="http://schemas.openxmlformats.org/officeDocument/2006/relationships/slideLayout" Target="../slideLayouts/slideLayout61.xml"/><Relationship Id="rId16" Type="http://schemas.openxmlformats.org/officeDocument/2006/relationships/slideLayout" Target="../slideLayouts/slideLayout75.xml"/><Relationship Id="rId20" Type="http://schemas.openxmlformats.org/officeDocument/2006/relationships/slideLayout" Target="../slideLayouts/slideLayout79.xml"/><Relationship Id="rId29" Type="http://schemas.openxmlformats.org/officeDocument/2006/relationships/image" Target="../media/image5.png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24" Type="http://schemas.openxmlformats.org/officeDocument/2006/relationships/slideLayout" Target="../slideLayouts/slideLayout83.xml"/><Relationship Id="rId5" Type="http://schemas.openxmlformats.org/officeDocument/2006/relationships/slideLayout" Target="../slideLayouts/slideLayout64.xml"/><Relationship Id="rId15" Type="http://schemas.openxmlformats.org/officeDocument/2006/relationships/slideLayout" Target="../slideLayouts/slideLayout74.xml"/><Relationship Id="rId23" Type="http://schemas.openxmlformats.org/officeDocument/2006/relationships/slideLayout" Target="../slideLayouts/slideLayout82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69.xml"/><Relationship Id="rId19" Type="http://schemas.openxmlformats.org/officeDocument/2006/relationships/slideLayout" Target="../slideLayouts/slideLayout78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73.xml"/><Relationship Id="rId22" Type="http://schemas.openxmlformats.org/officeDocument/2006/relationships/slideLayout" Target="../slideLayouts/slideLayout81.xml"/><Relationship Id="rId27" Type="http://schemas.openxmlformats.org/officeDocument/2006/relationships/slideLayout" Target="../slideLayouts/slideLayout86.xml"/><Relationship Id="rId30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noProof="0" dirty="0"/>
              <a:t>Click </a:t>
            </a:r>
            <a:r>
              <a:rPr lang="de-DE" noProof="0" dirty="0" err="1"/>
              <a:t>to edit </a:t>
            </a:r>
            <a:r>
              <a:rPr lang="de-DE" noProof="0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dirty="0"/>
              <a:t>Edit Master </a:t>
            </a:r>
            <a:r>
              <a:rPr lang="de-DE" noProof="0" dirty="0" err="1"/>
              <a:t>text styles 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 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 </a:t>
            </a:r>
            <a:endParaRPr lang="de-DE" noProof="0" dirty="0"/>
          </a:p>
          <a:p>
            <a:pPr lvl="3"/>
            <a:r>
              <a:rPr lang="de-DE" noProof="0" dirty="0" err="1"/>
              <a:t>Fourth level </a:t>
            </a:r>
            <a:endParaRPr lang="de-DE" noProof="0" dirty="0"/>
          </a:p>
          <a:p>
            <a:pPr lvl="4"/>
            <a:r>
              <a:rPr lang="de-DE" noProof="0" dirty="0" err="1"/>
              <a:t>Fifth level </a:t>
            </a:r>
            <a:endParaRPr lang="de-D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EFB1-F06F-A54E-A08F-9A79D17F30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107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14" r:id="rId2"/>
    <p:sldLayoutId id="2147483694" r:id="rId3"/>
    <p:sldLayoutId id="2147483676" r:id="rId4"/>
    <p:sldLayoutId id="2147483683" r:id="rId5"/>
    <p:sldLayoutId id="2147483686" r:id="rId6"/>
    <p:sldLayoutId id="2147483685" r:id="rId7"/>
    <p:sldLayoutId id="2147483697" r:id="rId8"/>
    <p:sldLayoutId id="2147483689" r:id="rId9"/>
    <p:sldLayoutId id="2147483688" r:id="rId10"/>
    <p:sldLayoutId id="2147483690" r:id="rId11"/>
    <p:sldLayoutId id="2147483691" r:id="rId12"/>
    <p:sldLayoutId id="2147483866" r:id="rId13"/>
    <p:sldLayoutId id="2147483778" r:id="rId14"/>
    <p:sldLayoutId id="2147483779" r:id="rId15"/>
    <p:sldLayoutId id="2147483780" r:id="rId16"/>
    <p:sldLayoutId id="2147483781" r:id="rId17"/>
    <p:sldLayoutId id="2147483782" r:id="rId18"/>
    <p:sldLayoutId id="2147483783" r:id="rId19"/>
    <p:sldLayoutId id="2147483784" r:id="rId20"/>
    <p:sldLayoutId id="2147483785" r:id="rId21"/>
    <p:sldLayoutId id="2147483786" r:id="rId22"/>
    <p:sldLayoutId id="2147483787" r:id="rId23"/>
    <p:sldLayoutId id="2147483789" r:id="rId24"/>
    <p:sldLayoutId id="2147483790" r:id="rId25"/>
    <p:sldLayoutId id="2147483791" r:id="rId26"/>
    <p:sldLayoutId id="2147483792" r:id="rId27"/>
    <p:sldLayoutId id="2147483793" r:id="rId28"/>
    <p:sldLayoutId id="2147483794" r:id="rId29"/>
    <p:sldLayoutId id="2147483795" r:id="rId30"/>
    <p:sldLayoutId id="2147483796" r:id="rId31"/>
    <p:sldLayoutId id="2147483797" r:id="rId32"/>
    <p:sldLayoutId id="2147483798" r:id="rId33"/>
    <p:sldLayoutId id="2147483799" r:id="rId34"/>
    <p:sldLayoutId id="2147483800" r:id="rId35"/>
    <p:sldLayoutId id="2147483801" r:id="rId36"/>
    <p:sldLayoutId id="2147483753" r:id="rId37"/>
    <p:sldLayoutId id="2147483754" r:id="rId38"/>
    <p:sldLayoutId id="2147483755" r:id="rId39"/>
    <p:sldLayoutId id="2147483756" r:id="rId40"/>
    <p:sldLayoutId id="2147483757" r:id="rId41"/>
    <p:sldLayoutId id="2147483758" r:id="rId42"/>
    <p:sldLayoutId id="2147483759" r:id="rId43"/>
    <p:sldLayoutId id="2147483760" r:id="rId44"/>
    <p:sldLayoutId id="2147483761" r:id="rId45"/>
    <p:sldLayoutId id="2147483762" r:id="rId46"/>
    <p:sldLayoutId id="2147483763" r:id="rId47"/>
    <p:sldLayoutId id="2147483764" r:id="rId48"/>
    <p:sldLayoutId id="2147483765" r:id="rId49"/>
    <p:sldLayoutId id="2147483766" r:id="rId50"/>
    <p:sldLayoutId id="2147483767" r:id="rId51"/>
    <p:sldLayoutId id="2147483768" r:id="rId52"/>
    <p:sldLayoutId id="2147483769" r:id="rId53"/>
    <p:sldLayoutId id="2147483770" r:id="rId54"/>
    <p:sldLayoutId id="2147483771" r:id="rId55"/>
    <p:sldLayoutId id="2147483772" r:id="rId56"/>
    <p:sldLayoutId id="2147483773" r:id="rId57"/>
    <p:sldLayoutId id="2147483774" r:id="rId58"/>
    <p:sldLayoutId id="2147483882" r:id="rId5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4353948"/>
            <a:ext cx="9144000" cy="789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13"/>
          </a:p>
        </p:txBody>
      </p:sp>
      <p:sp>
        <p:nvSpPr>
          <p:cNvPr id="18" name="Titelplatzhalter 1"/>
          <p:cNvSpPr>
            <a:spLocks noGrp="1"/>
          </p:cNvSpPr>
          <p:nvPr>
            <p:ph type="title"/>
          </p:nvPr>
        </p:nvSpPr>
        <p:spPr>
          <a:xfrm>
            <a:off x="490538" y="347663"/>
            <a:ext cx="5594350" cy="71556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/>
          </p:nvPr>
        </p:nvSpPr>
        <p:spPr>
          <a:xfrm>
            <a:off x="490539" y="1233489"/>
            <a:ext cx="8162925" cy="306704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20" name="Picture 2" descr="\\srv-mdetail\Jobs\B\Bundespresseamt\_Basics\Logos\BReg_BWMarken_de\BReg_Office_Farbe_de.bmp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251520" y="4282679"/>
            <a:ext cx="0" cy="0"/>
          </a:xfrm>
          <a:prstGeom prst="rect">
            <a:avLst/>
          </a:prstGeom>
          <a:noFill/>
        </p:spPr>
      </p:pic>
      <p:sp>
        <p:nvSpPr>
          <p:cNvPr id="21" name="Datumsplatzhalter 9"/>
          <p:cNvSpPr>
            <a:spLocks noGrp="1"/>
          </p:cNvSpPr>
          <p:nvPr>
            <p:ph type="dt" sz="half" idx="2"/>
          </p:nvPr>
        </p:nvSpPr>
        <p:spPr>
          <a:xfrm>
            <a:off x="7902032" y="4860000"/>
            <a:ext cx="71936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F51F3-1C69-4D23-BC94-70DD80C54695}" type="datetime1">
              <a:rPr lang="de-DE" smtClean="0"/>
              <a:t>26.02.2024</a:t>
            </a:fld>
            <a:endParaRPr lang="de-DE"/>
          </a:p>
        </p:txBody>
      </p:sp>
      <p:sp>
        <p:nvSpPr>
          <p:cNvPr id="22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5132784" y="4860000"/>
            <a:ext cx="2895600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Zwischenbericht des Sustainable Finance Beirat  | </a:t>
            </a:r>
          </a:p>
        </p:txBody>
      </p:sp>
      <p:sp>
        <p:nvSpPr>
          <p:cNvPr id="23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499104" y="4860000"/>
            <a:ext cx="465385" cy="111826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5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| 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6" y="4485190"/>
            <a:ext cx="1272358" cy="527069"/>
          </a:xfrm>
          <a:prstGeom prst="rect">
            <a:avLst/>
          </a:prstGeom>
        </p:spPr>
      </p:pic>
      <p:sp>
        <p:nvSpPr>
          <p:cNvPr id="9" name="Titelplatzhalter 1"/>
          <p:cNvSpPr txBox="1">
            <a:spLocks/>
          </p:cNvSpPr>
          <p:nvPr/>
        </p:nvSpPr>
        <p:spPr>
          <a:xfrm>
            <a:off x="484496" y="141480"/>
            <a:ext cx="5594350" cy="216024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500" dirty="0"/>
          </a:p>
        </p:txBody>
      </p:sp>
    </p:spTree>
    <p:extLst>
      <p:ext uri="{BB962C8B-B14F-4D97-AF65-F5344CB8AC3E}">
        <p14:creationId xmlns:p14="http://schemas.microsoft.com/office/powerpoint/2010/main" val="262561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  <p:sldLayoutId id="2147483895" r:id="rId12"/>
    <p:sldLayoutId id="2147483896" r:id="rId13"/>
    <p:sldLayoutId id="2147483897" r:id="rId14"/>
    <p:sldLayoutId id="2147483898" r:id="rId15"/>
    <p:sldLayoutId id="2147483899" r:id="rId16"/>
    <p:sldLayoutId id="2147483900" r:id="rId17"/>
    <p:sldLayoutId id="2147483901" r:id="rId18"/>
    <p:sldLayoutId id="2147483902" r:id="rId19"/>
    <p:sldLayoutId id="2147483903" r:id="rId20"/>
    <p:sldLayoutId id="2147483904" r:id="rId21"/>
    <p:sldLayoutId id="2147483905" r:id="rId22"/>
    <p:sldLayoutId id="2147483906" r:id="rId23"/>
    <p:sldLayoutId id="2147483907" r:id="rId24"/>
    <p:sldLayoutId id="2147483908" r:id="rId25"/>
    <p:sldLayoutId id="2147483909" r:id="rId26"/>
    <p:sldLayoutId id="2147483910" r:id="rId27"/>
  </p:sldLayoutIdLst>
  <p:hf hdr="0"/>
  <p:txStyles>
    <p:titleStyle>
      <a:lvl1pPr algn="l" defTabSz="685800" rtl="0" eaLnBrk="1" latinLnBrk="0" hangingPunct="1">
        <a:spcBef>
          <a:spcPct val="0"/>
        </a:spcBef>
        <a:buNone/>
        <a:defRPr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ts val="1800"/>
        </a:lnSpc>
        <a:spcBef>
          <a:spcPts val="0"/>
        </a:spcBef>
        <a:buFont typeface="Arial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189000" indent="-189000" algn="l" defTabSz="685800" rtl="0" eaLnBrk="1" latinLnBrk="0" hangingPunct="1">
        <a:lnSpc>
          <a:spcPts val="1800"/>
        </a:lnSpc>
        <a:spcBef>
          <a:spcPts val="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89000" indent="-189000" algn="l" defTabSz="685800" rtl="0" eaLnBrk="1" latinLnBrk="0" hangingPunct="1">
        <a:lnSpc>
          <a:spcPts val="1800"/>
        </a:lnSpc>
        <a:spcBef>
          <a:spcPts val="0"/>
        </a:spcBef>
        <a:buFont typeface="+mj-lt"/>
        <a:buAutoNum type="arabicPeriod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89000" indent="-189000" algn="l" defTabSz="685800" rtl="0" eaLnBrk="1" latinLnBrk="0" hangingPunct="1">
        <a:lnSpc>
          <a:spcPts val="1800"/>
        </a:lnSpc>
        <a:spcBef>
          <a:spcPts val="0"/>
        </a:spcBef>
        <a:buFont typeface="+mj-lt"/>
        <a:buAutoNum type="alphaLcParenR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337500" indent="-135000" algn="l" defTabSz="685800" rtl="0" eaLnBrk="1" latinLnBrk="0" hangingPunct="1">
        <a:lnSpc>
          <a:spcPts val="1800"/>
        </a:lnSpc>
        <a:spcBef>
          <a:spcPts val="0"/>
        </a:spcBef>
        <a:buFont typeface="Symbol" pitchFamily="18" charset="2"/>
        <a:buChar char="-"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62000" indent="-162000" algn="l" defTabSz="685800" rtl="0" eaLnBrk="1" latinLnBrk="0" hangingPunct="1">
        <a:lnSpc>
          <a:spcPts val="1800"/>
        </a:lnSpc>
        <a:spcBef>
          <a:spcPts val="0"/>
        </a:spcBef>
        <a:buFont typeface="Symbol" pitchFamily="18" charset="2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hyperlink" Target="https://www.linkedin.com/in/sebastian-rink-carbon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 Verbindung 4"/>
          <p:cNvCxnSpPr/>
          <p:nvPr/>
        </p:nvCxnSpPr>
        <p:spPr>
          <a:xfrm>
            <a:off x="502906" y="3062375"/>
            <a:ext cx="57294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13296" y="338522"/>
            <a:ext cx="1327433" cy="838355"/>
          </a:xfrm>
          <a:prstGeom prst="rect">
            <a:avLst/>
          </a:prstGeom>
        </p:spPr>
      </p:pic>
      <p:sp>
        <p:nvSpPr>
          <p:cNvPr id="4" name="Titel 1"/>
          <p:cNvSpPr>
            <a:spLocks noGrp="1"/>
          </p:cNvSpPr>
          <p:nvPr/>
        </p:nvSpPr>
        <p:spPr>
          <a:xfrm>
            <a:off x="440993" y="2879786"/>
            <a:ext cx="8758186" cy="142735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Frutiger LT 87 ExtraBlackCn" panose="020B0906030504030204" pitchFamily="34" charset="0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>
              <a:lnSpc>
                <a:spcPts val="4875"/>
              </a:lnSpc>
            </a:pPr>
            <a:r>
              <a:rPr lang="en-US" sz="3600" b="1" dirty="0">
                <a:latin typeface="+mn-lt"/>
              </a:rPr>
              <a:t>EU Taxonomy &amp; Transition Finance</a:t>
            </a:r>
          </a:p>
          <a:p>
            <a:pPr>
              <a:lnSpc>
                <a:spcPts val="2000"/>
              </a:lnSpc>
            </a:pPr>
            <a:r>
              <a:rPr lang="de-DE" sz="2000" dirty="0">
                <a:latin typeface="+mn-lt"/>
              </a:rPr>
              <a:t>Sebastian Rink</a:t>
            </a:r>
            <a:endParaRPr lang="de-DE" sz="1200" dirty="0">
              <a:latin typeface="+mj-lt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EB0805B4-B313-601A-19CD-01297582C2E5}"/>
              </a:ext>
            </a:extLst>
          </p:cNvPr>
          <p:cNvSpPr/>
          <p:nvPr/>
        </p:nvSpPr>
        <p:spPr>
          <a:xfrm>
            <a:off x="1075854" y="2091937"/>
            <a:ext cx="2252825" cy="5394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45BEB67-0C1F-2C1E-CFC5-C02B54DF69CD}"/>
              </a:ext>
            </a:extLst>
          </p:cNvPr>
          <p:cNvSpPr/>
          <p:nvPr/>
        </p:nvSpPr>
        <p:spPr>
          <a:xfrm>
            <a:off x="5824187" y="2115456"/>
            <a:ext cx="2252825" cy="5394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21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>
            <a:extLst>
              <a:ext uri="{FF2B5EF4-FFF2-40B4-BE49-F238E27FC236}">
                <a16:creationId xmlns:a16="http://schemas.microsoft.com/office/drawing/2014/main" id="{DDAA8D77-47A0-8994-D893-C09CB7085DB7}"/>
              </a:ext>
            </a:extLst>
          </p:cNvPr>
          <p:cNvSpPr/>
          <p:nvPr/>
        </p:nvSpPr>
        <p:spPr>
          <a:xfrm>
            <a:off x="5052222" y="3387884"/>
            <a:ext cx="3131327" cy="5394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EU-Taxonomie</a:t>
            </a:r>
          </a:p>
          <a:p>
            <a:pPr algn="ctr"/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r>
              <a:rPr lang="en-US" dirty="0"/>
              <a:t>EU Taxonomy &amp; Transition Finance</a:t>
            </a:r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77568" y="4836109"/>
            <a:ext cx="2057400" cy="273844"/>
          </a:xfrm>
        </p:spPr>
        <p:txBody>
          <a:bodyPr/>
          <a:lstStyle/>
          <a:p>
            <a:fld id="{A40FEFB1-F06F-A54E-A08F-9A79D17F305D}" type="slidenum">
              <a:rPr lang="de-DE" smtClean="0"/>
              <a:pPr/>
              <a:t>2</a:t>
            </a:fld>
            <a:endParaRPr lang="de-DE" dirty="0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B4521979-7634-49C5-A153-3B2AF1FB80EE}"/>
              </a:ext>
            </a:extLst>
          </p:cNvPr>
          <p:cNvCxnSpPr>
            <a:cxnSpLocks/>
          </p:cNvCxnSpPr>
          <p:nvPr/>
        </p:nvCxnSpPr>
        <p:spPr>
          <a:xfrm>
            <a:off x="960449" y="3999266"/>
            <a:ext cx="7223102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eck 16">
            <a:extLst>
              <a:ext uri="{FF2B5EF4-FFF2-40B4-BE49-F238E27FC236}">
                <a16:creationId xmlns:a16="http://schemas.microsoft.com/office/drawing/2014/main" id="{D02176E1-3E4A-2064-F98A-5F0DB8E79F02}"/>
              </a:ext>
            </a:extLst>
          </p:cNvPr>
          <p:cNvSpPr/>
          <p:nvPr/>
        </p:nvSpPr>
        <p:spPr>
          <a:xfrm>
            <a:off x="960450" y="3387883"/>
            <a:ext cx="1388045" cy="539429"/>
          </a:xfrm>
          <a:prstGeom prst="rect">
            <a:avLst/>
          </a:prstGeom>
          <a:solidFill>
            <a:srgbClr val="5C46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Herausforderung</a:t>
            </a:r>
          </a:p>
          <a:p>
            <a:pPr algn="ctr"/>
            <a:endParaRPr lang="en-GB" dirty="0"/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094E21DE-3592-E19B-C9BE-5F7BE5648991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2348495" y="3657598"/>
            <a:ext cx="2703729" cy="1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64D3299A-960F-9687-5AB7-BC5D36CCCAAC}"/>
              </a:ext>
            </a:extLst>
          </p:cNvPr>
          <p:cNvSpPr txBox="1"/>
          <p:nvPr/>
        </p:nvSpPr>
        <p:spPr>
          <a:xfrm>
            <a:off x="2920820" y="3388379"/>
            <a:ext cx="161171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Transition Finance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17BBB016-5F89-7922-E3D4-DFE61954AB4C}"/>
              </a:ext>
            </a:extLst>
          </p:cNvPr>
          <p:cNvCxnSpPr>
            <a:cxnSpLocks/>
          </p:cNvCxnSpPr>
          <p:nvPr/>
        </p:nvCxnSpPr>
        <p:spPr>
          <a:xfrm>
            <a:off x="5052223" y="3657599"/>
            <a:ext cx="2282712" cy="0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E6E86B6E-0A19-5CD9-303F-2D700632CB16}"/>
              </a:ext>
            </a:extLst>
          </p:cNvPr>
          <p:cNvCxnSpPr/>
          <p:nvPr/>
        </p:nvCxnSpPr>
        <p:spPr>
          <a:xfrm>
            <a:off x="7354675" y="3388379"/>
            <a:ext cx="0" cy="538933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8D760F33-9969-1725-8C29-0CAB25447611}"/>
              </a:ext>
            </a:extLst>
          </p:cNvPr>
          <p:cNvSpPr txBox="1"/>
          <p:nvPr/>
        </p:nvSpPr>
        <p:spPr>
          <a:xfrm>
            <a:off x="911729" y="4017768"/>
            <a:ext cx="244326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Definition von Grün &amp; Transition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221BD171-AC73-562B-B5FE-D5830DFA4A3F}"/>
              </a:ext>
            </a:extLst>
          </p:cNvPr>
          <p:cNvCxnSpPr>
            <a:cxnSpLocks/>
          </p:cNvCxnSpPr>
          <p:nvPr/>
        </p:nvCxnSpPr>
        <p:spPr>
          <a:xfrm flipH="1" flipV="1">
            <a:off x="968119" y="748843"/>
            <a:ext cx="6581" cy="32504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feld 32">
            <a:extLst>
              <a:ext uri="{FF2B5EF4-FFF2-40B4-BE49-F238E27FC236}">
                <a16:creationId xmlns:a16="http://schemas.microsoft.com/office/drawing/2014/main" id="{D8DA0414-D168-905A-AD52-B4C6ED5FD225}"/>
              </a:ext>
            </a:extLst>
          </p:cNvPr>
          <p:cNvSpPr txBox="1"/>
          <p:nvPr/>
        </p:nvSpPr>
        <p:spPr>
          <a:xfrm rot="16200000">
            <a:off x="-286779" y="2108856"/>
            <a:ext cx="203115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Definition von Wirkung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DC262E60-70C1-14B1-6349-29D42465A3F0}"/>
              </a:ext>
            </a:extLst>
          </p:cNvPr>
          <p:cNvSpPr/>
          <p:nvPr/>
        </p:nvSpPr>
        <p:spPr>
          <a:xfrm>
            <a:off x="824658" y="3634297"/>
            <a:ext cx="300083" cy="293015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</a:t>
            </a:r>
            <a:endParaRPr lang="en-GB" dirty="0"/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C7DE895E-A951-EE30-B460-6FC11A3B0477}"/>
              </a:ext>
            </a:extLst>
          </p:cNvPr>
          <p:cNvSpPr/>
          <p:nvPr/>
        </p:nvSpPr>
        <p:spPr>
          <a:xfrm>
            <a:off x="824658" y="937229"/>
            <a:ext cx="300083" cy="293015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</a:t>
            </a:r>
            <a:endParaRPr lang="en-GB" dirty="0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BCFFC781-74A6-E519-9C86-2E65BE898B41}"/>
              </a:ext>
            </a:extLst>
          </p:cNvPr>
          <p:cNvSpPr/>
          <p:nvPr/>
        </p:nvSpPr>
        <p:spPr>
          <a:xfrm>
            <a:off x="824658" y="1836252"/>
            <a:ext cx="300083" cy="293015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Z</a:t>
            </a:r>
            <a:endParaRPr lang="en-GB" dirty="0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EDA33FF2-40E6-151B-8DD4-5BE932802256}"/>
              </a:ext>
            </a:extLst>
          </p:cNvPr>
          <p:cNvSpPr/>
          <p:nvPr/>
        </p:nvSpPr>
        <p:spPr>
          <a:xfrm>
            <a:off x="824658" y="2735275"/>
            <a:ext cx="300083" cy="293015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957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7" grpId="0" animBg="1"/>
      <p:bldP spid="20" grpId="0"/>
      <p:bldP spid="30" grpId="0"/>
      <p:bldP spid="33" grpId="0"/>
      <p:bldP spid="35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73237" y="117417"/>
            <a:ext cx="8797528" cy="4800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pic>
        <p:nvPicPr>
          <p:cNvPr id="13" name="Grafik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809991" y="4438809"/>
            <a:ext cx="230500" cy="32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Bild 1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45360" y="4438809"/>
            <a:ext cx="455181" cy="328454"/>
          </a:xfrm>
          <a:prstGeom prst="rect">
            <a:avLst/>
          </a:prstGeom>
        </p:spPr>
      </p:pic>
      <p:pic>
        <p:nvPicPr>
          <p:cNvPr id="15" name="Bild 1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05410" y="4474618"/>
            <a:ext cx="974628" cy="285605"/>
          </a:xfrm>
          <a:prstGeom prst="rect">
            <a:avLst/>
          </a:prstGeom>
        </p:spPr>
      </p:pic>
      <p:pic>
        <p:nvPicPr>
          <p:cNvPr id="16" name="Bild 15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9584" y="388759"/>
            <a:ext cx="770454" cy="486927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1622993" y="1417588"/>
            <a:ext cx="41560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1200" b="1" dirty="0">
                <a:solidFill>
                  <a:prstClr val="black"/>
                </a:solidFill>
                <a:latin typeface="Calibri Light" panose="020F0302020204030204"/>
                <a:ea typeface="Frutiger LT 47 LightCn" charset="0"/>
                <a:cs typeface="Frutiger LT 47 LightCn" charset="0"/>
              </a:rPr>
              <a:t>Sebastian Rink</a:t>
            </a:r>
          </a:p>
          <a:p>
            <a:pPr lvl="0">
              <a:lnSpc>
                <a:spcPct val="150000"/>
              </a:lnSpc>
            </a:pPr>
            <a:r>
              <a:rPr lang="en-GB" sz="1200" dirty="0">
                <a:solidFill>
                  <a:prstClr val="black"/>
                </a:solidFill>
                <a:latin typeface="Calibri Light" panose="020F0302020204030204"/>
                <a:ea typeface="Frutiger LT 47 LightCn" charset="0"/>
                <a:cs typeface="Frutiger LT 47 LightCn" charset="0"/>
              </a:rPr>
              <a:t>Sustainable Finance Expert &amp; Researcher Frankfurt School</a:t>
            </a:r>
          </a:p>
          <a:p>
            <a:pPr lvl="0">
              <a:lnSpc>
                <a:spcPct val="150000"/>
              </a:lnSpc>
            </a:pPr>
            <a:r>
              <a:rPr lang="en-GB" sz="1200" dirty="0">
                <a:solidFill>
                  <a:prstClr val="black"/>
                </a:solidFill>
                <a:latin typeface="Calibri Light" panose="020F0302020204030204"/>
                <a:ea typeface="Frutiger LT 47 LightCn" charset="0"/>
                <a:cs typeface="Frutiger LT 47 LightCn" charset="0"/>
              </a:rPr>
              <a:t>Advisor to the Net Zero Banking Alliance Germany</a:t>
            </a:r>
          </a:p>
          <a:p>
            <a:pPr lvl="0">
              <a:lnSpc>
                <a:spcPct val="150000"/>
              </a:lnSpc>
            </a:pPr>
            <a:endParaRPr lang="en-GB" sz="1200" dirty="0">
              <a:solidFill>
                <a:prstClr val="black"/>
              </a:solidFill>
              <a:latin typeface="Calibri Light" panose="020F0302020204030204"/>
              <a:ea typeface="Frutiger LT 47 LightCn" charset="0"/>
              <a:cs typeface="Frutiger LT 47 LightCn" charset="0"/>
            </a:endParaRPr>
          </a:p>
          <a:p>
            <a:pPr lvl="0">
              <a:lnSpc>
                <a:spcPct val="150000"/>
              </a:lnSpc>
            </a:pPr>
            <a:endParaRPr lang="en-GB" sz="1200" dirty="0">
              <a:solidFill>
                <a:prstClr val="black"/>
              </a:solidFill>
              <a:latin typeface="Calibri Light" panose="020F0302020204030204"/>
              <a:ea typeface="Frutiger LT 47 LightCn" charset="0"/>
              <a:cs typeface="Frutiger LT 47 LightCn" charset="0"/>
            </a:endParaRPr>
          </a:p>
          <a:p>
            <a:pPr lvl="0">
              <a:lnSpc>
                <a:spcPct val="150000"/>
              </a:lnSpc>
            </a:pPr>
            <a:endParaRPr lang="en-GB" sz="1200" dirty="0">
              <a:solidFill>
                <a:prstClr val="black"/>
              </a:solidFill>
              <a:latin typeface="Calibri Light" panose="020F0302020204030204"/>
              <a:ea typeface="Frutiger LT 47 LightCn" charset="0"/>
              <a:cs typeface="Frutiger LT 47 LightCn" charset="0"/>
            </a:endParaRPr>
          </a:p>
          <a:p>
            <a:pPr>
              <a:lnSpc>
                <a:spcPct val="150000"/>
              </a:lnSpc>
            </a:pPr>
            <a:r>
              <a:rPr lang="en-GB" sz="1200" dirty="0">
                <a:latin typeface="+mj-lt"/>
                <a:ea typeface="Frutiger LT 47 LightCn" charset="0"/>
                <a:cs typeface="Frutiger LT 47 LightCn" charset="0"/>
              </a:rPr>
              <a:t>phone:   +49 157 34028024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latin typeface="+mj-lt"/>
                <a:ea typeface="Frutiger LT 47 LightCn" charset="0"/>
                <a:cs typeface="Frutiger LT 47 LightCn" charset="0"/>
              </a:rPr>
              <a:t>e-mail:    s.rink@fs.de</a:t>
            </a:r>
          </a:p>
        </p:txBody>
      </p:sp>
      <p:pic>
        <p:nvPicPr>
          <p:cNvPr id="18" name="Bild 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91612" y="3885359"/>
            <a:ext cx="232913" cy="232913"/>
          </a:xfrm>
          <a:prstGeom prst="rect">
            <a:avLst/>
          </a:prstGeom>
        </p:spPr>
      </p:pic>
      <p:sp>
        <p:nvSpPr>
          <p:cNvPr id="19" name="Textfeld 18"/>
          <p:cNvSpPr txBox="1"/>
          <p:nvPr/>
        </p:nvSpPr>
        <p:spPr>
          <a:xfrm>
            <a:off x="1902298" y="3515881"/>
            <a:ext cx="4204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lang="en-GB" sz="900" dirty="0">
              <a:latin typeface="Frutiger LT 47 LightCn" charset="0"/>
              <a:ea typeface="Frutiger LT 47 LightCn" charset="0"/>
              <a:cs typeface="Frutiger LT 47 LightCn" charset="0"/>
            </a:endParaRPr>
          </a:p>
          <a:p>
            <a:pPr>
              <a:lnSpc>
                <a:spcPct val="200000"/>
              </a:lnSpc>
            </a:pPr>
            <a:r>
              <a:rPr lang="en-GB" sz="900" dirty="0">
                <a:latin typeface="Frutiger LT 47 LightCn" charset="0"/>
                <a:ea typeface="Frutiger LT 47 LightCn" charset="0"/>
                <a:cs typeface="Frutiger LT 47 LightCn" charset="0"/>
                <a:hlinkClick r:id="rId7"/>
              </a:rPr>
              <a:t>https://www.linkedin.com/in/sebastian-rink-carbon/</a:t>
            </a:r>
            <a:endParaRPr lang="en-GB" sz="900" dirty="0">
              <a:latin typeface="Frutiger LT 47 LightCn" charset="0"/>
              <a:ea typeface="Frutiger LT 47 LightCn" charset="0"/>
              <a:cs typeface="Frutiger LT 47 LightC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20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äsentation_BMF_2018_Inhalt">
  <a:themeElements>
    <a:clrScheme name="BMF CD-Farben">
      <a:dk1>
        <a:srgbClr val="000000"/>
      </a:dk1>
      <a:lt1>
        <a:sysClr val="window" lastClr="FFFFFF"/>
      </a:lt1>
      <a:dk2>
        <a:srgbClr val="6B7581"/>
      </a:dk2>
      <a:lt2>
        <a:srgbClr val="00B8F2"/>
      </a:lt2>
      <a:accent1>
        <a:srgbClr val="0778A5"/>
      </a:accent1>
      <a:accent2>
        <a:srgbClr val="004F80"/>
      </a:accent2>
      <a:accent3>
        <a:srgbClr val="74B917"/>
      </a:accent3>
      <a:accent4>
        <a:srgbClr val="23614E"/>
      </a:accent4>
      <a:accent5>
        <a:srgbClr val="FFC819"/>
      </a:accent5>
      <a:accent6>
        <a:srgbClr val="C40046"/>
      </a:accent6>
      <a:hlink>
        <a:srgbClr val="0000FF"/>
      </a:hlink>
      <a:folHlink>
        <a:srgbClr val="800080"/>
      </a:folHlink>
    </a:clrScheme>
    <a:fontScheme name="Bundesregierung">
      <a:majorFont>
        <a:latin typeface="BundesSerif Office"/>
        <a:ea typeface=""/>
        <a:cs typeface=""/>
      </a:majorFont>
      <a:minorFont>
        <a:latin typeface="BundesSans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lIns="0" tIns="0" rIns="0" bIns="0" anchor="b"/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orlage_BMF_2018.potx" id="{A89DEACF-E18F-4BB5-A775-2E3273E65E9E}" vid="{7947FC36-A8FA-4E40-A543-507FBFA82A04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B767D3EB28B740874DC4BBFDE882C0" ma:contentTypeVersion="12" ma:contentTypeDescription="Create a new document." ma:contentTypeScope="" ma:versionID="57210fd1a151aca3d640bad25e8cb167">
  <xsd:schema xmlns:xsd="http://www.w3.org/2001/XMLSchema" xmlns:xs="http://www.w3.org/2001/XMLSchema" xmlns:p="http://schemas.microsoft.com/office/2006/metadata/properties" xmlns:ns3="2b66ea5c-532f-4c65-b9a7-2759b1bc5e27" xmlns:ns4="73216d8f-94ce-4814-bf07-8ec0cc1dec19" targetNamespace="http://schemas.microsoft.com/office/2006/metadata/properties" ma:root="true" ma:fieldsID="55459871e538f13772227524e3282451" ns3:_="" ns4:_="">
    <xsd:import namespace="2b66ea5c-532f-4c65-b9a7-2759b1bc5e27"/>
    <xsd:import namespace="73216d8f-94ce-4814-bf07-8ec0cc1dec1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6ea5c-532f-4c65-b9a7-2759b1bc5e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216d8f-94ce-4814-bf07-8ec0cc1dec1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A18395-2313-4897-B5F6-A1E7E07D39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FF5961-2A56-4849-B560-221B5FBBB3CA}">
  <ds:schemaRefs>
    <ds:schemaRef ds:uri="http://purl.org/dc/elements/1.1/"/>
    <ds:schemaRef ds:uri="http://purl.org/dc/dcmitype/"/>
    <ds:schemaRef ds:uri="http://schemas.microsoft.com/office/2006/documentManagement/types"/>
    <ds:schemaRef ds:uri="2b66ea5c-532f-4c65-b9a7-2759b1bc5e27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73216d8f-94ce-4814-bf07-8ec0cc1dec19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AE95567-2E39-41BF-840F-D0B012BB0E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66ea5c-532f-4c65-b9a7-2759b1bc5e27"/>
    <ds:schemaRef ds:uri="73216d8f-94ce-4814-bf07-8ec0cc1dec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</Words>
  <Application>Microsoft Office PowerPoint</Application>
  <PresentationFormat>Bildschirmpräsentation (16:9)</PresentationFormat>
  <Paragraphs>23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13" baseType="lpstr">
      <vt:lpstr>Arial</vt:lpstr>
      <vt:lpstr>BundesSans Office</vt:lpstr>
      <vt:lpstr>BundesSerif Office</vt:lpstr>
      <vt:lpstr>Calibri</vt:lpstr>
      <vt:lpstr>Calibri Light</vt:lpstr>
      <vt:lpstr>Frutiger LT 47 LightCn</vt:lpstr>
      <vt:lpstr>Symbol</vt:lpstr>
      <vt:lpstr>Wingdings</vt:lpstr>
      <vt:lpstr>Office-Design</vt:lpstr>
      <vt:lpstr>Präsentation_BMF_2018_Inhalt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2020-09-09T14:54:43Z</dcterms:created>
  <dcterms:modified xsi:type="dcterms:W3CDTF">2024-02-26T16:14:50Z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0x01010068B767D3EB28B740874DC4BBFDE882C0</vt:lpwstr>
  </property>
</Properties>
</file>